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2" r:id="rId3"/>
    <p:sldId id="267" r:id="rId4"/>
    <p:sldId id="268" r:id="rId5"/>
    <p:sldId id="287" r:id="rId6"/>
    <p:sldId id="274" r:id="rId7"/>
    <p:sldId id="276" r:id="rId8"/>
    <p:sldId id="275" r:id="rId9"/>
    <p:sldId id="277" r:id="rId10"/>
    <p:sldId id="288" r:id="rId11"/>
    <p:sldId id="289" r:id="rId12"/>
    <p:sldId id="290" r:id="rId13"/>
    <p:sldId id="291" r:id="rId14"/>
    <p:sldId id="292" r:id="rId15"/>
    <p:sldId id="293" r:id="rId16"/>
    <p:sldId id="294" r:id="rId17"/>
    <p:sldId id="279" r:id="rId18"/>
    <p:sldId id="260" r:id="rId19"/>
    <p:sldId id="280" r:id="rId20"/>
    <p:sldId id="261" r:id="rId21"/>
    <p:sldId id="283" r:id="rId22"/>
    <p:sldId id="284" r:id="rId23"/>
    <p:sldId id="28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1784E-5EB7-1806-CFD5-D8DDFCEF00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ABAF3FE-AB17-C1E5-394D-4FC15D230D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0BDF4AE-AB17-6900-7AEE-9DE5EF527CB8}"/>
              </a:ext>
            </a:extLst>
          </p:cNvPr>
          <p:cNvSpPr>
            <a:spLocks noGrp="1"/>
          </p:cNvSpPr>
          <p:nvPr>
            <p:ph type="dt" sz="half" idx="10"/>
          </p:nvPr>
        </p:nvSpPr>
        <p:spPr/>
        <p:txBody>
          <a:bodyPr/>
          <a:lstStyle/>
          <a:p>
            <a:fld id="{444F4F03-AD97-428C-A86A-441C04DCAE19}" type="datetimeFigureOut">
              <a:rPr lang="en-IN" smtClean="0"/>
              <a:t>14-07-2024</a:t>
            </a:fld>
            <a:endParaRPr lang="en-IN"/>
          </a:p>
        </p:txBody>
      </p:sp>
      <p:sp>
        <p:nvSpPr>
          <p:cNvPr id="5" name="Footer Placeholder 4">
            <a:extLst>
              <a:ext uri="{FF2B5EF4-FFF2-40B4-BE49-F238E27FC236}">
                <a16:creationId xmlns:a16="http://schemas.microsoft.com/office/drawing/2014/main" id="{1DA6DEB3-2A80-F448-243A-744AB6C592B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841E5E0-32C6-CDF3-EC44-D6174C92039E}"/>
              </a:ext>
            </a:extLst>
          </p:cNvPr>
          <p:cNvSpPr>
            <a:spLocks noGrp="1"/>
          </p:cNvSpPr>
          <p:nvPr>
            <p:ph type="sldNum" sz="quarter" idx="12"/>
          </p:nvPr>
        </p:nvSpPr>
        <p:spPr/>
        <p:txBody>
          <a:bodyPr/>
          <a:lstStyle/>
          <a:p>
            <a:fld id="{FB36167C-92BB-4F38-89F2-8AEA9F84C823}" type="slidenum">
              <a:rPr lang="en-IN" smtClean="0"/>
              <a:t>‹#›</a:t>
            </a:fld>
            <a:endParaRPr lang="en-IN"/>
          </a:p>
        </p:txBody>
      </p:sp>
    </p:spTree>
    <p:extLst>
      <p:ext uri="{BB962C8B-B14F-4D97-AF65-F5344CB8AC3E}">
        <p14:creationId xmlns:p14="http://schemas.microsoft.com/office/powerpoint/2010/main" val="1933530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C3851-DFEB-3825-E99B-7505D035620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6FDBF14-232D-43D2-9293-CB27C6A55E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14DB426-5310-1828-A1AD-12B1E71520F1}"/>
              </a:ext>
            </a:extLst>
          </p:cNvPr>
          <p:cNvSpPr>
            <a:spLocks noGrp="1"/>
          </p:cNvSpPr>
          <p:nvPr>
            <p:ph type="dt" sz="half" idx="10"/>
          </p:nvPr>
        </p:nvSpPr>
        <p:spPr/>
        <p:txBody>
          <a:bodyPr/>
          <a:lstStyle/>
          <a:p>
            <a:fld id="{444F4F03-AD97-428C-A86A-441C04DCAE19}" type="datetimeFigureOut">
              <a:rPr lang="en-IN" smtClean="0"/>
              <a:t>14-07-2024</a:t>
            </a:fld>
            <a:endParaRPr lang="en-IN"/>
          </a:p>
        </p:txBody>
      </p:sp>
      <p:sp>
        <p:nvSpPr>
          <p:cNvPr id="5" name="Footer Placeholder 4">
            <a:extLst>
              <a:ext uri="{FF2B5EF4-FFF2-40B4-BE49-F238E27FC236}">
                <a16:creationId xmlns:a16="http://schemas.microsoft.com/office/drawing/2014/main" id="{A9158716-37AA-83EB-981B-AB2BDD2ABB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496BFB9-6E38-6542-48BF-A83E27110FD3}"/>
              </a:ext>
            </a:extLst>
          </p:cNvPr>
          <p:cNvSpPr>
            <a:spLocks noGrp="1"/>
          </p:cNvSpPr>
          <p:nvPr>
            <p:ph type="sldNum" sz="quarter" idx="12"/>
          </p:nvPr>
        </p:nvSpPr>
        <p:spPr/>
        <p:txBody>
          <a:bodyPr/>
          <a:lstStyle/>
          <a:p>
            <a:fld id="{FB36167C-92BB-4F38-89F2-8AEA9F84C823}" type="slidenum">
              <a:rPr lang="en-IN" smtClean="0"/>
              <a:t>‹#›</a:t>
            </a:fld>
            <a:endParaRPr lang="en-IN"/>
          </a:p>
        </p:txBody>
      </p:sp>
    </p:spTree>
    <p:extLst>
      <p:ext uri="{BB962C8B-B14F-4D97-AF65-F5344CB8AC3E}">
        <p14:creationId xmlns:p14="http://schemas.microsoft.com/office/powerpoint/2010/main" val="537270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0F9E0B-C744-9916-3C62-B34F6BB9B3D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2ED1956-201D-F3E1-AFDF-A3BFBE388E8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34AF573-3F27-460D-4632-4168DD5D8300}"/>
              </a:ext>
            </a:extLst>
          </p:cNvPr>
          <p:cNvSpPr>
            <a:spLocks noGrp="1"/>
          </p:cNvSpPr>
          <p:nvPr>
            <p:ph type="dt" sz="half" idx="10"/>
          </p:nvPr>
        </p:nvSpPr>
        <p:spPr/>
        <p:txBody>
          <a:bodyPr/>
          <a:lstStyle/>
          <a:p>
            <a:fld id="{444F4F03-AD97-428C-A86A-441C04DCAE19}" type="datetimeFigureOut">
              <a:rPr lang="en-IN" smtClean="0"/>
              <a:t>14-07-2024</a:t>
            </a:fld>
            <a:endParaRPr lang="en-IN"/>
          </a:p>
        </p:txBody>
      </p:sp>
      <p:sp>
        <p:nvSpPr>
          <p:cNvPr id="5" name="Footer Placeholder 4">
            <a:extLst>
              <a:ext uri="{FF2B5EF4-FFF2-40B4-BE49-F238E27FC236}">
                <a16:creationId xmlns:a16="http://schemas.microsoft.com/office/drawing/2014/main" id="{727F9299-3317-EE7F-4530-F067734844F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CF02E20-6948-EDBF-A820-168FBD61FB45}"/>
              </a:ext>
            </a:extLst>
          </p:cNvPr>
          <p:cNvSpPr>
            <a:spLocks noGrp="1"/>
          </p:cNvSpPr>
          <p:nvPr>
            <p:ph type="sldNum" sz="quarter" idx="12"/>
          </p:nvPr>
        </p:nvSpPr>
        <p:spPr/>
        <p:txBody>
          <a:bodyPr/>
          <a:lstStyle/>
          <a:p>
            <a:fld id="{FB36167C-92BB-4F38-89F2-8AEA9F84C823}" type="slidenum">
              <a:rPr lang="en-IN" smtClean="0"/>
              <a:t>‹#›</a:t>
            </a:fld>
            <a:endParaRPr lang="en-IN"/>
          </a:p>
        </p:txBody>
      </p:sp>
    </p:spTree>
    <p:extLst>
      <p:ext uri="{BB962C8B-B14F-4D97-AF65-F5344CB8AC3E}">
        <p14:creationId xmlns:p14="http://schemas.microsoft.com/office/powerpoint/2010/main" val="20949388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89F59-1D79-0B14-738C-C11741572F0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0B99CEB-4000-375F-5D34-4E79F98AB0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27F7E47-3743-3B68-FA65-2648C2901E3C}"/>
              </a:ext>
            </a:extLst>
          </p:cNvPr>
          <p:cNvSpPr>
            <a:spLocks noGrp="1"/>
          </p:cNvSpPr>
          <p:nvPr>
            <p:ph type="dt" sz="half" idx="10"/>
          </p:nvPr>
        </p:nvSpPr>
        <p:spPr/>
        <p:txBody>
          <a:bodyPr/>
          <a:lstStyle/>
          <a:p>
            <a:fld id="{444F4F03-AD97-428C-A86A-441C04DCAE19}" type="datetimeFigureOut">
              <a:rPr lang="en-IN" smtClean="0"/>
              <a:t>14-07-2024</a:t>
            </a:fld>
            <a:endParaRPr lang="en-IN"/>
          </a:p>
        </p:txBody>
      </p:sp>
      <p:sp>
        <p:nvSpPr>
          <p:cNvPr id="5" name="Footer Placeholder 4">
            <a:extLst>
              <a:ext uri="{FF2B5EF4-FFF2-40B4-BE49-F238E27FC236}">
                <a16:creationId xmlns:a16="http://schemas.microsoft.com/office/drawing/2014/main" id="{AC61B4C3-BBA6-A57D-2241-430173845E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196C6F7-AFC0-211F-BC23-6D33165FBD87}"/>
              </a:ext>
            </a:extLst>
          </p:cNvPr>
          <p:cNvSpPr>
            <a:spLocks noGrp="1"/>
          </p:cNvSpPr>
          <p:nvPr>
            <p:ph type="sldNum" sz="quarter" idx="12"/>
          </p:nvPr>
        </p:nvSpPr>
        <p:spPr/>
        <p:txBody>
          <a:bodyPr/>
          <a:lstStyle/>
          <a:p>
            <a:fld id="{FB36167C-92BB-4F38-89F2-8AEA9F84C823}" type="slidenum">
              <a:rPr lang="en-IN" smtClean="0"/>
              <a:t>‹#›</a:t>
            </a:fld>
            <a:endParaRPr lang="en-IN"/>
          </a:p>
        </p:txBody>
      </p:sp>
    </p:spTree>
    <p:extLst>
      <p:ext uri="{BB962C8B-B14F-4D97-AF65-F5344CB8AC3E}">
        <p14:creationId xmlns:p14="http://schemas.microsoft.com/office/powerpoint/2010/main" val="2749643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B6D64-6AE2-AFA7-3C4F-BC1CB03658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5A33383-B4BC-D705-2B6B-FAB6A6FFBF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891535B-0939-6636-27AE-1CC7014FC20D}"/>
              </a:ext>
            </a:extLst>
          </p:cNvPr>
          <p:cNvSpPr>
            <a:spLocks noGrp="1"/>
          </p:cNvSpPr>
          <p:nvPr>
            <p:ph type="dt" sz="half" idx="10"/>
          </p:nvPr>
        </p:nvSpPr>
        <p:spPr/>
        <p:txBody>
          <a:bodyPr/>
          <a:lstStyle/>
          <a:p>
            <a:fld id="{444F4F03-AD97-428C-A86A-441C04DCAE19}" type="datetimeFigureOut">
              <a:rPr lang="en-IN" smtClean="0"/>
              <a:t>14-07-2024</a:t>
            </a:fld>
            <a:endParaRPr lang="en-IN"/>
          </a:p>
        </p:txBody>
      </p:sp>
      <p:sp>
        <p:nvSpPr>
          <p:cNvPr id="5" name="Footer Placeholder 4">
            <a:extLst>
              <a:ext uri="{FF2B5EF4-FFF2-40B4-BE49-F238E27FC236}">
                <a16:creationId xmlns:a16="http://schemas.microsoft.com/office/drawing/2014/main" id="{9B33BDEE-0707-9813-3016-17332653D4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77E6E9F-A218-BF60-D11C-4F9B6485D150}"/>
              </a:ext>
            </a:extLst>
          </p:cNvPr>
          <p:cNvSpPr>
            <a:spLocks noGrp="1"/>
          </p:cNvSpPr>
          <p:nvPr>
            <p:ph type="sldNum" sz="quarter" idx="12"/>
          </p:nvPr>
        </p:nvSpPr>
        <p:spPr/>
        <p:txBody>
          <a:bodyPr/>
          <a:lstStyle/>
          <a:p>
            <a:fld id="{FB36167C-92BB-4F38-89F2-8AEA9F84C823}" type="slidenum">
              <a:rPr lang="en-IN" smtClean="0"/>
              <a:t>‹#›</a:t>
            </a:fld>
            <a:endParaRPr lang="en-IN"/>
          </a:p>
        </p:txBody>
      </p:sp>
    </p:spTree>
    <p:extLst>
      <p:ext uri="{BB962C8B-B14F-4D97-AF65-F5344CB8AC3E}">
        <p14:creationId xmlns:p14="http://schemas.microsoft.com/office/powerpoint/2010/main" val="1609357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AB44B-4805-879E-5AB1-909E4FA2431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7F7B84B-E88C-E06C-FDC5-62F3CED55A3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B97FA32-B36C-3D74-64D3-E2AEF2B5F5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1E8A3E1-6AB5-0FDF-018B-B04C62C3FCAD}"/>
              </a:ext>
            </a:extLst>
          </p:cNvPr>
          <p:cNvSpPr>
            <a:spLocks noGrp="1"/>
          </p:cNvSpPr>
          <p:nvPr>
            <p:ph type="dt" sz="half" idx="10"/>
          </p:nvPr>
        </p:nvSpPr>
        <p:spPr/>
        <p:txBody>
          <a:bodyPr/>
          <a:lstStyle/>
          <a:p>
            <a:fld id="{444F4F03-AD97-428C-A86A-441C04DCAE19}" type="datetimeFigureOut">
              <a:rPr lang="en-IN" smtClean="0"/>
              <a:t>14-07-2024</a:t>
            </a:fld>
            <a:endParaRPr lang="en-IN"/>
          </a:p>
        </p:txBody>
      </p:sp>
      <p:sp>
        <p:nvSpPr>
          <p:cNvPr id="6" name="Footer Placeholder 5">
            <a:extLst>
              <a:ext uri="{FF2B5EF4-FFF2-40B4-BE49-F238E27FC236}">
                <a16:creationId xmlns:a16="http://schemas.microsoft.com/office/drawing/2014/main" id="{9EDE758D-64EB-F032-C69E-85AAA2A46A9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EB9B80F-A112-604F-4431-2D6AB6966D07}"/>
              </a:ext>
            </a:extLst>
          </p:cNvPr>
          <p:cNvSpPr>
            <a:spLocks noGrp="1"/>
          </p:cNvSpPr>
          <p:nvPr>
            <p:ph type="sldNum" sz="quarter" idx="12"/>
          </p:nvPr>
        </p:nvSpPr>
        <p:spPr/>
        <p:txBody>
          <a:bodyPr/>
          <a:lstStyle/>
          <a:p>
            <a:fld id="{FB36167C-92BB-4F38-89F2-8AEA9F84C823}" type="slidenum">
              <a:rPr lang="en-IN" smtClean="0"/>
              <a:t>‹#›</a:t>
            </a:fld>
            <a:endParaRPr lang="en-IN"/>
          </a:p>
        </p:txBody>
      </p:sp>
    </p:spTree>
    <p:extLst>
      <p:ext uri="{BB962C8B-B14F-4D97-AF65-F5344CB8AC3E}">
        <p14:creationId xmlns:p14="http://schemas.microsoft.com/office/powerpoint/2010/main" val="1619405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2FABC-D8B4-BBE6-5011-E08943887CB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51641A1-67F0-76E5-CA28-42D8F26814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6300653-89E5-BE57-7823-EAAC58E143C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2B7A03D-681A-67E0-7108-5790F6C9C7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EEAB9D-1765-6E13-521D-6AFFD89DC5E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A939461-2658-B852-866B-2F172584B13F}"/>
              </a:ext>
            </a:extLst>
          </p:cNvPr>
          <p:cNvSpPr>
            <a:spLocks noGrp="1"/>
          </p:cNvSpPr>
          <p:nvPr>
            <p:ph type="dt" sz="half" idx="10"/>
          </p:nvPr>
        </p:nvSpPr>
        <p:spPr/>
        <p:txBody>
          <a:bodyPr/>
          <a:lstStyle/>
          <a:p>
            <a:fld id="{444F4F03-AD97-428C-A86A-441C04DCAE19}" type="datetimeFigureOut">
              <a:rPr lang="en-IN" smtClean="0"/>
              <a:t>14-07-2024</a:t>
            </a:fld>
            <a:endParaRPr lang="en-IN"/>
          </a:p>
        </p:txBody>
      </p:sp>
      <p:sp>
        <p:nvSpPr>
          <p:cNvPr id="8" name="Footer Placeholder 7">
            <a:extLst>
              <a:ext uri="{FF2B5EF4-FFF2-40B4-BE49-F238E27FC236}">
                <a16:creationId xmlns:a16="http://schemas.microsoft.com/office/drawing/2014/main" id="{5AB573E4-0F84-3633-685D-49AF582A97A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CF5A801-39E8-5FF8-FCB9-F46E458C064A}"/>
              </a:ext>
            </a:extLst>
          </p:cNvPr>
          <p:cNvSpPr>
            <a:spLocks noGrp="1"/>
          </p:cNvSpPr>
          <p:nvPr>
            <p:ph type="sldNum" sz="quarter" idx="12"/>
          </p:nvPr>
        </p:nvSpPr>
        <p:spPr/>
        <p:txBody>
          <a:bodyPr/>
          <a:lstStyle/>
          <a:p>
            <a:fld id="{FB36167C-92BB-4F38-89F2-8AEA9F84C823}" type="slidenum">
              <a:rPr lang="en-IN" smtClean="0"/>
              <a:t>‹#›</a:t>
            </a:fld>
            <a:endParaRPr lang="en-IN"/>
          </a:p>
        </p:txBody>
      </p:sp>
    </p:spTree>
    <p:extLst>
      <p:ext uri="{BB962C8B-B14F-4D97-AF65-F5344CB8AC3E}">
        <p14:creationId xmlns:p14="http://schemas.microsoft.com/office/powerpoint/2010/main" val="2972273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657B7-D216-9776-AEDA-4F810A899EF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17FD6B0-B7E5-5C8F-655F-357EE05BE615}"/>
              </a:ext>
            </a:extLst>
          </p:cNvPr>
          <p:cNvSpPr>
            <a:spLocks noGrp="1"/>
          </p:cNvSpPr>
          <p:nvPr>
            <p:ph type="dt" sz="half" idx="10"/>
          </p:nvPr>
        </p:nvSpPr>
        <p:spPr/>
        <p:txBody>
          <a:bodyPr/>
          <a:lstStyle/>
          <a:p>
            <a:fld id="{444F4F03-AD97-428C-A86A-441C04DCAE19}" type="datetimeFigureOut">
              <a:rPr lang="en-IN" smtClean="0"/>
              <a:t>14-07-2024</a:t>
            </a:fld>
            <a:endParaRPr lang="en-IN"/>
          </a:p>
        </p:txBody>
      </p:sp>
      <p:sp>
        <p:nvSpPr>
          <p:cNvPr id="4" name="Footer Placeholder 3">
            <a:extLst>
              <a:ext uri="{FF2B5EF4-FFF2-40B4-BE49-F238E27FC236}">
                <a16:creationId xmlns:a16="http://schemas.microsoft.com/office/drawing/2014/main" id="{A87C8E3A-39C4-A22B-195B-B5EEEFF3925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E6003FC-F862-2F90-F6C7-EFA2A4815815}"/>
              </a:ext>
            </a:extLst>
          </p:cNvPr>
          <p:cNvSpPr>
            <a:spLocks noGrp="1"/>
          </p:cNvSpPr>
          <p:nvPr>
            <p:ph type="sldNum" sz="quarter" idx="12"/>
          </p:nvPr>
        </p:nvSpPr>
        <p:spPr/>
        <p:txBody>
          <a:bodyPr/>
          <a:lstStyle/>
          <a:p>
            <a:fld id="{FB36167C-92BB-4F38-89F2-8AEA9F84C823}" type="slidenum">
              <a:rPr lang="en-IN" smtClean="0"/>
              <a:t>‹#›</a:t>
            </a:fld>
            <a:endParaRPr lang="en-IN"/>
          </a:p>
        </p:txBody>
      </p:sp>
    </p:spTree>
    <p:extLst>
      <p:ext uri="{BB962C8B-B14F-4D97-AF65-F5344CB8AC3E}">
        <p14:creationId xmlns:p14="http://schemas.microsoft.com/office/powerpoint/2010/main" val="4055829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81172B-98C2-E14D-7C3D-76AC458E0591}"/>
              </a:ext>
            </a:extLst>
          </p:cNvPr>
          <p:cNvSpPr>
            <a:spLocks noGrp="1"/>
          </p:cNvSpPr>
          <p:nvPr>
            <p:ph type="dt" sz="half" idx="10"/>
          </p:nvPr>
        </p:nvSpPr>
        <p:spPr/>
        <p:txBody>
          <a:bodyPr/>
          <a:lstStyle/>
          <a:p>
            <a:fld id="{444F4F03-AD97-428C-A86A-441C04DCAE19}" type="datetimeFigureOut">
              <a:rPr lang="en-IN" smtClean="0"/>
              <a:t>14-07-2024</a:t>
            </a:fld>
            <a:endParaRPr lang="en-IN"/>
          </a:p>
        </p:txBody>
      </p:sp>
      <p:sp>
        <p:nvSpPr>
          <p:cNvPr id="3" name="Footer Placeholder 2">
            <a:extLst>
              <a:ext uri="{FF2B5EF4-FFF2-40B4-BE49-F238E27FC236}">
                <a16:creationId xmlns:a16="http://schemas.microsoft.com/office/drawing/2014/main" id="{21D05594-9731-9264-E42A-4C7415AFBD5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BDB1192-8C44-DDF6-75FF-BB775E4D0144}"/>
              </a:ext>
            </a:extLst>
          </p:cNvPr>
          <p:cNvSpPr>
            <a:spLocks noGrp="1"/>
          </p:cNvSpPr>
          <p:nvPr>
            <p:ph type="sldNum" sz="quarter" idx="12"/>
          </p:nvPr>
        </p:nvSpPr>
        <p:spPr/>
        <p:txBody>
          <a:bodyPr/>
          <a:lstStyle/>
          <a:p>
            <a:fld id="{FB36167C-92BB-4F38-89F2-8AEA9F84C823}" type="slidenum">
              <a:rPr lang="en-IN" smtClean="0"/>
              <a:t>‹#›</a:t>
            </a:fld>
            <a:endParaRPr lang="en-IN"/>
          </a:p>
        </p:txBody>
      </p:sp>
    </p:spTree>
    <p:extLst>
      <p:ext uri="{BB962C8B-B14F-4D97-AF65-F5344CB8AC3E}">
        <p14:creationId xmlns:p14="http://schemas.microsoft.com/office/powerpoint/2010/main" val="7240835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E219B-03D8-67D5-50D2-AC9D2ABB1B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309B376-7C61-9760-9047-1414D92B35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B69A043-6E80-EDD3-9868-BBE447C90A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AE7FE8-C92E-CD2E-551A-E5CEF29EA360}"/>
              </a:ext>
            </a:extLst>
          </p:cNvPr>
          <p:cNvSpPr>
            <a:spLocks noGrp="1"/>
          </p:cNvSpPr>
          <p:nvPr>
            <p:ph type="dt" sz="half" idx="10"/>
          </p:nvPr>
        </p:nvSpPr>
        <p:spPr/>
        <p:txBody>
          <a:bodyPr/>
          <a:lstStyle/>
          <a:p>
            <a:fld id="{444F4F03-AD97-428C-A86A-441C04DCAE19}" type="datetimeFigureOut">
              <a:rPr lang="en-IN" smtClean="0"/>
              <a:t>14-07-2024</a:t>
            </a:fld>
            <a:endParaRPr lang="en-IN"/>
          </a:p>
        </p:txBody>
      </p:sp>
      <p:sp>
        <p:nvSpPr>
          <p:cNvPr id="6" name="Footer Placeholder 5">
            <a:extLst>
              <a:ext uri="{FF2B5EF4-FFF2-40B4-BE49-F238E27FC236}">
                <a16:creationId xmlns:a16="http://schemas.microsoft.com/office/drawing/2014/main" id="{30B85EBD-B841-6818-54DF-9C60D77F117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ED1296E-7079-6319-D2E5-7C8B07A6A3ED}"/>
              </a:ext>
            </a:extLst>
          </p:cNvPr>
          <p:cNvSpPr>
            <a:spLocks noGrp="1"/>
          </p:cNvSpPr>
          <p:nvPr>
            <p:ph type="sldNum" sz="quarter" idx="12"/>
          </p:nvPr>
        </p:nvSpPr>
        <p:spPr/>
        <p:txBody>
          <a:bodyPr/>
          <a:lstStyle/>
          <a:p>
            <a:fld id="{FB36167C-92BB-4F38-89F2-8AEA9F84C823}" type="slidenum">
              <a:rPr lang="en-IN" smtClean="0"/>
              <a:t>‹#›</a:t>
            </a:fld>
            <a:endParaRPr lang="en-IN"/>
          </a:p>
        </p:txBody>
      </p:sp>
    </p:spTree>
    <p:extLst>
      <p:ext uri="{BB962C8B-B14F-4D97-AF65-F5344CB8AC3E}">
        <p14:creationId xmlns:p14="http://schemas.microsoft.com/office/powerpoint/2010/main" val="4002243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E3257-46DF-7ADF-A64D-5094870171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F3E312F-6014-D612-860F-70D90BB937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60E9E1F-3419-2932-CDE7-772F3B9006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0DFC1A-2741-FFB9-B797-4FDFF85534B8}"/>
              </a:ext>
            </a:extLst>
          </p:cNvPr>
          <p:cNvSpPr>
            <a:spLocks noGrp="1"/>
          </p:cNvSpPr>
          <p:nvPr>
            <p:ph type="dt" sz="half" idx="10"/>
          </p:nvPr>
        </p:nvSpPr>
        <p:spPr/>
        <p:txBody>
          <a:bodyPr/>
          <a:lstStyle/>
          <a:p>
            <a:fld id="{444F4F03-AD97-428C-A86A-441C04DCAE19}" type="datetimeFigureOut">
              <a:rPr lang="en-IN" smtClean="0"/>
              <a:t>14-07-2024</a:t>
            </a:fld>
            <a:endParaRPr lang="en-IN"/>
          </a:p>
        </p:txBody>
      </p:sp>
      <p:sp>
        <p:nvSpPr>
          <p:cNvPr id="6" name="Footer Placeholder 5">
            <a:extLst>
              <a:ext uri="{FF2B5EF4-FFF2-40B4-BE49-F238E27FC236}">
                <a16:creationId xmlns:a16="http://schemas.microsoft.com/office/drawing/2014/main" id="{32080319-C786-BA0D-2252-D08D108CA4A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DE2652F-9FEB-03AA-442C-0FAED9FD962A}"/>
              </a:ext>
            </a:extLst>
          </p:cNvPr>
          <p:cNvSpPr>
            <a:spLocks noGrp="1"/>
          </p:cNvSpPr>
          <p:nvPr>
            <p:ph type="sldNum" sz="quarter" idx="12"/>
          </p:nvPr>
        </p:nvSpPr>
        <p:spPr/>
        <p:txBody>
          <a:bodyPr/>
          <a:lstStyle/>
          <a:p>
            <a:fld id="{FB36167C-92BB-4F38-89F2-8AEA9F84C823}" type="slidenum">
              <a:rPr lang="en-IN" smtClean="0"/>
              <a:t>‹#›</a:t>
            </a:fld>
            <a:endParaRPr lang="en-IN"/>
          </a:p>
        </p:txBody>
      </p:sp>
    </p:spTree>
    <p:extLst>
      <p:ext uri="{BB962C8B-B14F-4D97-AF65-F5344CB8AC3E}">
        <p14:creationId xmlns:p14="http://schemas.microsoft.com/office/powerpoint/2010/main" val="1376962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86FB7E-826C-9FFF-3BE8-505BC44BF0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4CC2755-9D9B-E217-22FD-E3FEBF107E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18A1B01-FC81-FDBC-50C6-51D4D6A77B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4F4F03-AD97-428C-A86A-441C04DCAE19}" type="datetimeFigureOut">
              <a:rPr lang="en-IN" smtClean="0"/>
              <a:t>14-07-2024</a:t>
            </a:fld>
            <a:endParaRPr lang="en-IN"/>
          </a:p>
        </p:txBody>
      </p:sp>
      <p:sp>
        <p:nvSpPr>
          <p:cNvPr id="5" name="Footer Placeholder 4">
            <a:extLst>
              <a:ext uri="{FF2B5EF4-FFF2-40B4-BE49-F238E27FC236}">
                <a16:creationId xmlns:a16="http://schemas.microsoft.com/office/drawing/2014/main" id="{11F8578F-2030-7FE8-BEEB-637213043D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361427D-F2E2-FCD1-DDED-CF0C6451F4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36167C-92BB-4F38-89F2-8AEA9F84C823}" type="slidenum">
              <a:rPr lang="en-IN" smtClean="0"/>
              <a:t>‹#›</a:t>
            </a:fld>
            <a:endParaRPr lang="en-IN"/>
          </a:p>
        </p:txBody>
      </p:sp>
    </p:spTree>
    <p:extLst>
      <p:ext uri="{BB962C8B-B14F-4D97-AF65-F5344CB8AC3E}">
        <p14:creationId xmlns:p14="http://schemas.microsoft.com/office/powerpoint/2010/main" val="24398452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9.webp"/><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30.webp"/></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1.sv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34.jpeg"/><Relationship Id="rId11" Type="http://schemas.openxmlformats.org/officeDocument/2006/relationships/image" Target="../media/image39.jpeg"/><Relationship Id="rId5" Type="http://schemas.openxmlformats.org/officeDocument/2006/relationships/image" Target="../media/image33.jpeg"/><Relationship Id="rId10" Type="http://schemas.openxmlformats.org/officeDocument/2006/relationships/image" Target="../media/image38.svg"/><Relationship Id="rId4" Type="http://schemas.openxmlformats.org/officeDocument/2006/relationships/image" Target="../media/image32.png"/><Relationship Id="rId9" Type="http://schemas.openxmlformats.org/officeDocument/2006/relationships/image" Target="../media/image37.png"/></Relationships>
</file>

<file path=ppt/slides/_rels/slide13.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12.png"/><Relationship Id="rId7" Type="http://schemas.openxmlformats.org/officeDocument/2006/relationships/image" Target="../media/image29.webp"/><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3.svg"/><Relationship Id="rId9" Type="http://schemas.openxmlformats.org/officeDocument/2006/relationships/image" Target="../media/image43.jpeg"/></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1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jpeg"/><Relationship Id="rId7" Type="http://schemas.openxmlformats.org/officeDocument/2006/relationships/image" Target="../media/image30.webp"/><Relationship Id="rId2" Type="http://schemas.openxmlformats.org/officeDocument/2006/relationships/image" Target="../media/image48.jpe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51.jpeg"/><Relationship Id="rId4" Type="http://schemas.openxmlformats.org/officeDocument/2006/relationships/image" Target="../media/image50.jpeg"/><Relationship Id="rId9" Type="http://schemas.microsoft.com/office/2007/relationships/hdphoto" Target="../media/hdphoto1.wdp"/></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3" Type="http://schemas.openxmlformats.org/officeDocument/2006/relationships/image" Target="../media/image5.webp"/><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0.jpeg"/></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 Id="rId9" Type="http://schemas.openxmlformats.org/officeDocument/2006/relationships/image" Target="../media/image67.png"/></Relationships>
</file>

<file path=ppt/slides/_rels/slide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webp"/><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webp"/><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6.webp"/><Relationship Id="rId7" Type="http://schemas.openxmlformats.org/officeDocument/2006/relationships/image" Target="../media/image13.sv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8.webp"/><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20.webp"/><Relationship Id="rId4" Type="http://schemas.openxmlformats.org/officeDocument/2006/relationships/image" Target="../media/image19.webp"/></Relationships>
</file>

<file path=ppt/slides/_rels/slide8.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7.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8.svg"/><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0" y="1"/>
            <a:ext cx="12237326" cy="6857999"/>
          </a:xfrm>
          <a:prstGeom prst="rect">
            <a:avLst/>
          </a:prstGeom>
        </p:spPr>
      </p:pic>
      <p:sp>
        <p:nvSpPr>
          <p:cNvPr id="10" name="Title 1">
            <a:extLst>
              <a:ext uri="{FF2B5EF4-FFF2-40B4-BE49-F238E27FC236}">
                <a16:creationId xmlns:a16="http://schemas.microsoft.com/office/drawing/2014/main" id="{8468F2B1-EF8F-4772-ADA1-4195B20EBA74}"/>
              </a:ext>
            </a:extLst>
          </p:cNvPr>
          <p:cNvSpPr>
            <a:spLocks noGrp="1"/>
          </p:cNvSpPr>
          <p:nvPr>
            <p:ph type="ctrTitle"/>
          </p:nvPr>
        </p:nvSpPr>
        <p:spPr bwMode="gray">
          <a:xfrm>
            <a:off x="6661815" y="1959428"/>
            <a:ext cx="5033795" cy="2779046"/>
          </a:xfrm>
        </p:spPr>
        <p:txBody>
          <a:bodyPr>
            <a:normAutofit/>
          </a:bodyPr>
          <a:lstStyle/>
          <a:p>
            <a:r>
              <a:rPr lang="en-US" b="1" dirty="0">
                <a:solidFill>
                  <a:schemeClr val="bg1"/>
                </a:solidFill>
              </a:rPr>
              <a:t>Datacore Consultants</a:t>
            </a:r>
          </a:p>
        </p:txBody>
      </p:sp>
      <p:sp>
        <p:nvSpPr>
          <p:cNvPr id="12" name="Subtitle 2">
            <a:extLst>
              <a:ext uri="{FF2B5EF4-FFF2-40B4-BE49-F238E27FC236}">
                <a16:creationId xmlns:a16="http://schemas.microsoft.com/office/drawing/2014/main" id="{565124A8-7554-4DB8-896F-F9946B9CF1F9}"/>
              </a:ext>
            </a:extLst>
          </p:cNvPr>
          <p:cNvSpPr>
            <a:spLocks noGrp="1"/>
          </p:cNvSpPr>
          <p:nvPr>
            <p:ph type="subTitle" idx="1"/>
          </p:nvPr>
        </p:nvSpPr>
        <p:spPr bwMode="gray">
          <a:xfrm>
            <a:off x="6661815" y="4876800"/>
            <a:ext cx="5033795" cy="1419087"/>
          </a:xfrm>
        </p:spPr>
        <p:txBody>
          <a:bodyPr/>
          <a:lstStyle/>
          <a:p>
            <a:r>
              <a:rPr lang="en-US" dirty="0">
                <a:solidFill>
                  <a:schemeClr val="bg1"/>
                </a:solidFill>
              </a:rPr>
              <a:t>Decoding Success with AI : </a:t>
            </a:r>
            <a:br>
              <a:rPr lang="en-US" dirty="0">
                <a:solidFill>
                  <a:schemeClr val="bg1"/>
                </a:solidFill>
              </a:rPr>
            </a:br>
            <a:r>
              <a:rPr lang="en-US" dirty="0">
                <a:solidFill>
                  <a:schemeClr val="bg1"/>
                </a:solidFill>
              </a:rPr>
              <a:t>Our Algorithms, Your Growth! </a:t>
            </a:r>
          </a:p>
        </p:txBody>
      </p:sp>
      <p:cxnSp>
        <p:nvCxnSpPr>
          <p:cNvPr id="11" name="Straight Connector 10">
            <a:extLst>
              <a:ext uri="{FF2B5EF4-FFF2-40B4-BE49-F238E27FC236}">
                <a16:creationId xmlns:a16="http://schemas.microsoft.com/office/drawing/2014/main" id="{F3753AF9-461F-4049-BB9D-621E76A51470}"/>
              </a:ext>
              <a:ext uri="{C183D7F6-B498-43B3-948B-1728B52AA6E4}">
                <adec:decorative xmlns:adec="http://schemas.microsoft.com/office/drawing/2017/decorative" val="1"/>
              </a:ext>
            </a:extLst>
          </p:cNvPr>
          <p:cNvCxnSpPr>
            <a:cxnSpLocks/>
          </p:cNvCxnSpPr>
          <p:nvPr/>
        </p:nvCxnSpPr>
        <p:spPr>
          <a:xfrm>
            <a:off x="7114903" y="4807131"/>
            <a:ext cx="4345577" cy="0"/>
          </a:xfrm>
          <a:prstGeom prst="line">
            <a:avLst/>
          </a:prstGeom>
          <a:ln w="19050">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9777655" y="110251"/>
            <a:ext cx="2261945" cy="1209562"/>
            <a:chOff x="7025746" y="305088"/>
            <a:chExt cx="2261945" cy="1209562"/>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25746" y="763420"/>
              <a:ext cx="2152966" cy="75123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02609" y="305088"/>
              <a:ext cx="785082" cy="855078"/>
            </a:xfrm>
            <a:prstGeom prst="rect">
              <a:avLst/>
            </a:prstGeom>
          </p:spPr>
        </p:pic>
      </p:grpSp>
    </p:spTree>
    <p:extLst>
      <p:ext uri="{BB962C8B-B14F-4D97-AF65-F5344CB8AC3E}">
        <p14:creationId xmlns:p14="http://schemas.microsoft.com/office/powerpoint/2010/main" val="3548161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1FE65-F377-7E5E-48FF-64EFA696B96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2036B406-1612-2037-BC07-4729D104609E}"/>
              </a:ext>
            </a:extLst>
          </p:cNvPr>
          <p:cNvSpPr/>
          <p:nvPr/>
        </p:nvSpPr>
        <p:spPr>
          <a:xfrm>
            <a:off x="136800" y="6635324"/>
            <a:ext cx="11880000" cy="140677"/>
          </a:xfrm>
          <a:prstGeom prst="rect">
            <a:avLst/>
          </a:prstGeom>
          <a:solidFill>
            <a:srgbClr val="9B845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itle 1">
            <a:extLst>
              <a:ext uri="{FF2B5EF4-FFF2-40B4-BE49-F238E27FC236}">
                <a16:creationId xmlns:a16="http://schemas.microsoft.com/office/drawing/2014/main" id="{E0B9C6D6-CE12-BE8C-C49F-5F0D911286AC}"/>
              </a:ext>
            </a:extLst>
          </p:cNvPr>
          <p:cNvSpPr txBox="1">
            <a:spLocks/>
          </p:cNvSpPr>
          <p:nvPr/>
        </p:nvSpPr>
        <p:spPr>
          <a:xfrm>
            <a:off x="196757" y="153143"/>
            <a:ext cx="11632223" cy="55983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mn-lt"/>
              </a:rPr>
              <a:t>Meet Our Speech Assistants</a:t>
            </a:r>
          </a:p>
        </p:txBody>
      </p:sp>
      <p:sp>
        <p:nvSpPr>
          <p:cNvPr id="8" name="Slide Number Placeholder 5">
            <a:extLst>
              <a:ext uri="{FF2B5EF4-FFF2-40B4-BE49-F238E27FC236}">
                <a16:creationId xmlns:a16="http://schemas.microsoft.com/office/drawing/2014/main" id="{E2CD3BC4-0106-2A9D-2013-A6D3C2A0E80A}"/>
              </a:ext>
            </a:extLst>
          </p:cNvPr>
          <p:cNvSpPr>
            <a:spLocks noGrp="1"/>
          </p:cNvSpPr>
          <p:nvPr>
            <p:ph type="sldNum" sz="quarter" idx="12"/>
          </p:nvPr>
        </p:nvSpPr>
        <p:spPr>
          <a:xfrm>
            <a:off x="9243645" y="6635324"/>
            <a:ext cx="2743200" cy="140677"/>
          </a:xfrm>
          <a:prstGeom prst="rect">
            <a:avLst/>
          </a:prstGeom>
          <a:ln>
            <a:noFill/>
          </a:ln>
        </p:spPr>
        <p:txBody>
          <a:bodyPr/>
          <a:lstStyle>
            <a:lvl1pPr>
              <a:defRPr>
                <a:solidFill>
                  <a:schemeClr val="tx1">
                    <a:lumMod val="75000"/>
                    <a:lumOff val="25000"/>
                  </a:schemeClr>
                </a:solidFill>
              </a:defRPr>
            </a:lvl1pPr>
          </a:lstStyle>
          <a:p>
            <a:r>
              <a:rPr lang="en-IN" dirty="0"/>
              <a:t>3</a:t>
            </a:r>
          </a:p>
        </p:txBody>
      </p:sp>
      <p:cxnSp>
        <p:nvCxnSpPr>
          <p:cNvPr id="10" name="Straight Connector 9">
            <a:extLst>
              <a:ext uri="{FF2B5EF4-FFF2-40B4-BE49-F238E27FC236}">
                <a16:creationId xmlns:a16="http://schemas.microsoft.com/office/drawing/2014/main" id="{DFE3A8FA-1149-C550-30A0-4A0A1E917F7A}"/>
              </a:ext>
              <a:ext uri="{C183D7F6-B498-43B3-948B-1728B52AA6E4}">
                <adec:decorative xmlns:adec="http://schemas.microsoft.com/office/drawing/2017/decorative" val="1"/>
              </a:ext>
            </a:extLst>
          </p:cNvPr>
          <p:cNvCxnSpPr>
            <a:cxnSpLocks/>
          </p:cNvCxnSpPr>
          <p:nvPr/>
        </p:nvCxnSpPr>
        <p:spPr>
          <a:xfrm flipV="1">
            <a:off x="135530" y="712981"/>
            <a:ext cx="11880000" cy="12804"/>
          </a:xfrm>
          <a:prstGeom prst="line">
            <a:avLst/>
          </a:prstGeom>
          <a:ln w="28575">
            <a:solidFill>
              <a:srgbClr val="9B8453"/>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AF876BA5-454B-A15E-C8B0-DA5E7D928D0A}"/>
              </a:ext>
            </a:extLst>
          </p:cNvPr>
          <p:cNvPicPr>
            <a:picLocks noChangeAspect="1"/>
          </p:cNvPicPr>
          <p:nvPr/>
        </p:nvPicPr>
        <p:blipFill rotWithShape="1">
          <a:blip r:embed="rId2">
            <a:extLst>
              <a:ext uri="{28A0092B-C50C-407E-A947-70E740481C1C}">
                <a14:useLocalDpi xmlns:a14="http://schemas.microsoft.com/office/drawing/2010/main" val="0"/>
              </a:ext>
            </a:extLst>
          </a:blip>
          <a:srcRect r="38960"/>
          <a:stretch/>
        </p:blipFill>
        <p:spPr>
          <a:xfrm>
            <a:off x="10120507" y="81999"/>
            <a:ext cx="1720388" cy="630982"/>
          </a:xfrm>
          <a:prstGeom prst="rect">
            <a:avLst/>
          </a:prstGeom>
        </p:spPr>
      </p:pic>
      <p:sp>
        <p:nvSpPr>
          <p:cNvPr id="5" name="TextBox 4">
            <a:extLst>
              <a:ext uri="{FF2B5EF4-FFF2-40B4-BE49-F238E27FC236}">
                <a16:creationId xmlns:a16="http://schemas.microsoft.com/office/drawing/2014/main" id="{E234390E-4762-3776-C05B-01F448466F7F}"/>
              </a:ext>
            </a:extLst>
          </p:cNvPr>
          <p:cNvSpPr txBox="1"/>
          <p:nvPr/>
        </p:nvSpPr>
        <p:spPr>
          <a:xfrm>
            <a:off x="514905" y="1113130"/>
            <a:ext cx="5581095" cy="461665"/>
          </a:xfrm>
          <a:prstGeom prst="rect">
            <a:avLst/>
          </a:prstGeom>
          <a:noFill/>
        </p:spPr>
        <p:txBody>
          <a:bodyPr wrap="square" rtlCol="0">
            <a:spAutoFit/>
          </a:bodyPr>
          <a:lstStyle/>
          <a:p>
            <a:pPr algn="ctr"/>
            <a:r>
              <a:rPr lang="en-IN" sz="2400" b="1" dirty="0"/>
              <a:t>AI Auditor</a:t>
            </a:r>
          </a:p>
        </p:txBody>
      </p:sp>
      <p:sp>
        <p:nvSpPr>
          <p:cNvPr id="9" name="TextBox 8">
            <a:extLst>
              <a:ext uri="{FF2B5EF4-FFF2-40B4-BE49-F238E27FC236}">
                <a16:creationId xmlns:a16="http://schemas.microsoft.com/office/drawing/2014/main" id="{5195065E-495B-8152-EBAF-5109DB30F36D}"/>
              </a:ext>
            </a:extLst>
          </p:cNvPr>
          <p:cNvSpPr txBox="1"/>
          <p:nvPr/>
        </p:nvSpPr>
        <p:spPr>
          <a:xfrm>
            <a:off x="494435" y="1601883"/>
            <a:ext cx="5581095" cy="338554"/>
          </a:xfrm>
          <a:prstGeom prst="rect">
            <a:avLst/>
          </a:prstGeom>
          <a:noFill/>
        </p:spPr>
        <p:txBody>
          <a:bodyPr wrap="square" rtlCol="0">
            <a:spAutoFit/>
          </a:bodyPr>
          <a:lstStyle/>
          <a:p>
            <a:pPr algn="ctr"/>
            <a:r>
              <a:rPr lang="en-IN" sz="1600" b="1" dirty="0"/>
              <a:t>Revolutionize Audits with Generative AI</a:t>
            </a:r>
          </a:p>
        </p:txBody>
      </p:sp>
      <p:sp>
        <p:nvSpPr>
          <p:cNvPr id="25" name="TextBox 24">
            <a:extLst>
              <a:ext uri="{FF2B5EF4-FFF2-40B4-BE49-F238E27FC236}">
                <a16:creationId xmlns:a16="http://schemas.microsoft.com/office/drawing/2014/main" id="{66B3EEDF-5DFA-E4F6-D685-FAC0B392AE81}"/>
              </a:ext>
            </a:extLst>
          </p:cNvPr>
          <p:cNvSpPr txBox="1"/>
          <p:nvPr/>
        </p:nvSpPr>
        <p:spPr>
          <a:xfrm>
            <a:off x="6171461" y="1127414"/>
            <a:ext cx="5581095" cy="461665"/>
          </a:xfrm>
          <a:prstGeom prst="rect">
            <a:avLst/>
          </a:prstGeom>
          <a:noFill/>
        </p:spPr>
        <p:txBody>
          <a:bodyPr wrap="square" rtlCol="0">
            <a:spAutoFit/>
          </a:bodyPr>
          <a:lstStyle/>
          <a:p>
            <a:pPr algn="ctr"/>
            <a:r>
              <a:rPr lang="en-IN" sz="2400" b="1" dirty="0"/>
              <a:t>Vaani AI</a:t>
            </a:r>
          </a:p>
        </p:txBody>
      </p:sp>
      <p:sp>
        <p:nvSpPr>
          <p:cNvPr id="26" name="TextBox 25">
            <a:extLst>
              <a:ext uri="{FF2B5EF4-FFF2-40B4-BE49-F238E27FC236}">
                <a16:creationId xmlns:a16="http://schemas.microsoft.com/office/drawing/2014/main" id="{E3A45D37-F400-C798-F2BE-0891BCE685E1}"/>
              </a:ext>
            </a:extLst>
          </p:cNvPr>
          <p:cNvSpPr txBox="1"/>
          <p:nvPr/>
        </p:nvSpPr>
        <p:spPr>
          <a:xfrm>
            <a:off x="6171460" y="1601883"/>
            <a:ext cx="5581095" cy="338554"/>
          </a:xfrm>
          <a:prstGeom prst="rect">
            <a:avLst/>
          </a:prstGeom>
          <a:noFill/>
        </p:spPr>
        <p:txBody>
          <a:bodyPr wrap="square" rtlCol="0">
            <a:spAutoFit/>
          </a:bodyPr>
          <a:lstStyle/>
          <a:p>
            <a:pPr algn="ctr"/>
            <a:r>
              <a:rPr lang="en-IN" sz="1600" b="1" dirty="0"/>
              <a:t>An AI-Driven Excellence in Customer Service</a:t>
            </a:r>
          </a:p>
        </p:txBody>
      </p:sp>
      <p:pic>
        <p:nvPicPr>
          <p:cNvPr id="12" name="Picture 11">
            <a:extLst>
              <a:ext uri="{FF2B5EF4-FFF2-40B4-BE49-F238E27FC236}">
                <a16:creationId xmlns:a16="http://schemas.microsoft.com/office/drawing/2014/main" id="{19BCE1DA-2D0B-775B-BCE2-DB95226ABB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981" y="2038942"/>
            <a:ext cx="4535972" cy="4535972"/>
          </a:xfrm>
          <a:prstGeom prst="rect">
            <a:avLst/>
          </a:prstGeom>
          <a:ln>
            <a:noFill/>
          </a:ln>
          <a:effectLst>
            <a:softEdge rad="112500"/>
          </a:effectLst>
        </p:spPr>
      </p:pic>
      <p:pic>
        <p:nvPicPr>
          <p:cNvPr id="14" name="Picture 13">
            <a:extLst>
              <a:ext uri="{FF2B5EF4-FFF2-40B4-BE49-F238E27FC236}">
                <a16:creationId xmlns:a16="http://schemas.microsoft.com/office/drawing/2014/main" id="{7A8C7B9F-F62C-BE5A-CF34-DCA817AB6E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8641" y="1995786"/>
            <a:ext cx="4626734" cy="4626734"/>
          </a:xfrm>
          <a:prstGeom prst="rect">
            <a:avLst/>
          </a:prstGeom>
          <a:ln>
            <a:noFill/>
          </a:ln>
          <a:effectLst>
            <a:softEdge rad="112500"/>
          </a:effectLst>
        </p:spPr>
      </p:pic>
    </p:spTree>
    <p:extLst>
      <p:ext uri="{BB962C8B-B14F-4D97-AF65-F5344CB8AC3E}">
        <p14:creationId xmlns:p14="http://schemas.microsoft.com/office/powerpoint/2010/main" val="434936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74BC6-CFF4-DEF1-BF43-BD9C6FABC1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4E2F5900-CE7E-5A89-F1A0-41D62BABC813}"/>
              </a:ext>
            </a:extLst>
          </p:cNvPr>
          <p:cNvSpPr/>
          <p:nvPr/>
        </p:nvSpPr>
        <p:spPr>
          <a:xfrm>
            <a:off x="136800" y="6635324"/>
            <a:ext cx="11880000" cy="140677"/>
          </a:xfrm>
          <a:prstGeom prst="rect">
            <a:avLst/>
          </a:prstGeom>
          <a:solidFill>
            <a:srgbClr val="9B845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itle 1">
            <a:extLst>
              <a:ext uri="{FF2B5EF4-FFF2-40B4-BE49-F238E27FC236}">
                <a16:creationId xmlns:a16="http://schemas.microsoft.com/office/drawing/2014/main" id="{A839F581-6CB9-540B-FB92-EAD774F5C503}"/>
              </a:ext>
            </a:extLst>
          </p:cNvPr>
          <p:cNvSpPr txBox="1">
            <a:spLocks/>
          </p:cNvSpPr>
          <p:nvPr/>
        </p:nvSpPr>
        <p:spPr>
          <a:xfrm>
            <a:off x="196757" y="153143"/>
            <a:ext cx="11632223" cy="55983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mn-lt"/>
              </a:rPr>
              <a:t>Case Study</a:t>
            </a:r>
          </a:p>
        </p:txBody>
      </p:sp>
      <p:cxnSp>
        <p:nvCxnSpPr>
          <p:cNvPr id="10" name="Straight Connector 9">
            <a:extLst>
              <a:ext uri="{FF2B5EF4-FFF2-40B4-BE49-F238E27FC236}">
                <a16:creationId xmlns:a16="http://schemas.microsoft.com/office/drawing/2014/main" id="{5BFBCD73-CBE6-D213-F71D-7AF869A006F4}"/>
              </a:ext>
              <a:ext uri="{C183D7F6-B498-43B3-948B-1728B52AA6E4}">
                <adec:decorative xmlns:adec="http://schemas.microsoft.com/office/drawing/2017/decorative" val="1"/>
              </a:ext>
            </a:extLst>
          </p:cNvPr>
          <p:cNvCxnSpPr>
            <a:cxnSpLocks/>
          </p:cNvCxnSpPr>
          <p:nvPr/>
        </p:nvCxnSpPr>
        <p:spPr>
          <a:xfrm flipV="1">
            <a:off x="135530" y="712981"/>
            <a:ext cx="11880000" cy="12804"/>
          </a:xfrm>
          <a:prstGeom prst="line">
            <a:avLst/>
          </a:prstGeom>
          <a:ln w="28575">
            <a:solidFill>
              <a:srgbClr val="9B8453"/>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5E9294D-021B-51D7-1CEE-7DEE23532A5D}"/>
              </a:ext>
            </a:extLst>
          </p:cNvPr>
          <p:cNvPicPr>
            <a:picLocks noChangeAspect="1"/>
          </p:cNvPicPr>
          <p:nvPr/>
        </p:nvPicPr>
        <p:blipFill rotWithShape="1">
          <a:blip r:embed="rId2">
            <a:extLst>
              <a:ext uri="{28A0092B-C50C-407E-A947-70E740481C1C}">
                <a14:useLocalDpi xmlns:a14="http://schemas.microsoft.com/office/drawing/2010/main" val="0"/>
              </a:ext>
            </a:extLst>
          </a:blip>
          <a:srcRect r="38960"/>
          <a:stretch/>
        </p:blipFill>
        <p:spPr>
          <a:xfrm>
            <a:off x="10120507" y="81999"/>
            <a:ext cx="1720388" cy="630982"/>
          </a:xfrm>
          <a:prstGeom prst="rect">
            <a:avLst/>
          </a:prstGeom>
        </p:spPr>
      </p:pic>
      <p:sp>
        <p:nvSpPr>
          <p:cNvPr id="5" name="TextBox 4">
            <a:extLst>
              <a:ext uri="{FF2B5EF4-FFF2-40B4-BE49-F238E27FC236}">
                <a16:creationId xmlns:a16="http://schemas.microsoft.com/office/drawing/2014/main" id="{ADEB8C8B-943F-8A71-7C1E-FE1F03694187}"/>
              </a:ext>
            </a:extLst>
          </p:cNvPr>
          <p:cNvSpPr txBox="1"/>
          <p:nvPr/>
        </p:nvSpPr>
        <p:spPr>
          <a:xfrm>
            <a:off x="523783" y="999278"/>
            <a:ext cx="6081201" cy="707886"/>
          </a:xfrm>
          <a:prstGeom prst="rect">
            <a:avLst/>
          </a:prstGeom>
          <a:noFill/>
        </p:spPr>
        <p:txBody>
          <a:bodyPr wrap="square" lIns="91440" tIns="45720" rIns="91440" bIns="45720" rtlCol="0" anchor="t">
            <a:spAutoFit/>
          </a:bodyPr>
          <a:lstStyle/>
          <a:p>
            <a:r>
              <a:rPr lang="en-IN" sz="2000" b="1">
                <a:ea typeface="+mn-lt"/>
                <a:cs typeface="+mn-lt"/>
              </a:rPr>
              <a:t>Dependencies &amp; Challenges in Auditing and Rating Call Center Agent Performance</a:t>
            </a:r>
            <a:endParaRPr lang="en-US" b="1">
              <a:cs typeface="Calibri"/>
            </a:endParaRPr>
          </a:p>
        </p:txBody>
      </p:sp>
      <p:sp>
        <p:nvSpPr>
          <p:cNvPr id="9" name="TextBox 8">
            <a:extLst>
              <a:ext uri="{FF2B5EF4-FFF2-40B4-BE49-F238E27FC236}">
                <a16:creationId xmlns:a16="http://schemas.microsoft.com/office/drawing/2014/main" id="{047112D6-9BB9-5889-9E98-515CADA491BD}"/>
              </a:ext>
            </a:extLst>
          </p:cNvPr>
          <p:cNvSpPr txBox="1"/>
          <p:nvPr/>
        </p:nvSpPr>
        <p:spPr>
          <a:xfrm>
            <a:off x="523784" y="2016238"/>
            <a:ext cx="5825412" cy="954107"/>
          </a:xfrm>
          <a:prstGeom prst="rect">
            <a:avLst/>
          </a:prstGeom>
          <a:noFill/>
        </p:spPr>
        <p:txBody>
          <a:bodyPr wrap="square" lIns="91440" tIns="45720" rIns="91440" bIns="45720" rtlCol="0" anchor="t">
            <a:spAutoFit/>
          </a:bodyPr>
          <a:lstStyle/>
          <a:p>
            <a:r>
              <a:rPr lang="en-US" sz="1400" b="1" dirty="0"/>
              <a:t>Customer Satisfaction Challenges</a:t>
            </a:r>
            <a:r>
              <a:rPr lang="en-US" sz="1400" dirty="0"/>
              <a:t>: Call centers struggle to maintain high levels of customer satisfaction. Without monitoring tools, tracking KPIs like Net Promoter Score (NPS), Call Abandonment Rate, and Customer Satisfaction Score (CSAT) becomes difficult. This leads to suboptimal service quality.</a:t>
            </a:r>
          </a:p>
        </p:txBody>
      </p:sp>
      <p:sp>
        <p:nvSpPr>
          <p:cNvPr id="15" name="TextBox 14">
            <a:extLst>
              <a:ext uri="{FF2B5EF4-FFF2-40B4-BE49-F238E27FC236}">
                <a16:creationId xmlns:a16="http://schemas.microsoft.com/office/drawing/2014/main" id="{863E0978-A457-6C64-F829-A00CD42516E4}"/>
              </a:ext>
            </a:extLst>
          </p:cNvPr>
          <p:cNvSpPr txBox="1"/>
          <p:nvPr/>
        </p:nvSpPr>
        <p:spPr>
          <a:xfrm>
            <a:off x="523784" y="3302880"/>
            <a:ext cx="5825412" cy="1169551"/>
          </a:xfrm>
          <a:prstGeom prst="rect">
            <a:avLst/>
          </a:prstGeom>
          <a:noFill/>
        </p:spPr>
        <p:txBody>
          <a:bodyPr wrap="square" lIns="91440" tIns="45720" rIns="91440" bIns="45720" rtlCol="0" anchor="t">
            <a:spAutoFit/>
          </a:bodyPr>
          <a:lstStyle/>
          <a:p>
            <a:r>
              <a:rPr lang="en-US" sz="1400" b="1" dirty="0"/>
              <a:t>Operational Efficiency Goals</a:t>
            </a:r>
            <a:r>
              <a:rPr lang="en-US" sz="1400" dirty="0"/>
              <a:t>: Achieving operational efficiency is a key target for businesses. Without real-time data, managers cannot identify peak call times, leading to inadequate staffing during high-volume periods. This results in longer wait times, increased customer frustration, and negatively impacts NPS and overall service quality.</a:t>
            </a:r>
          </a:p>
        </p:txBody>
      </p:sp>
      <p:sp>
        <p:nvSpPr>
          <p:cNvPr id="16" name="TextBox 15">
            <a:extLst>
              <a:ext uri="{FF2B5EF4-FFF2-40B4-BE49-F238E27FC236}">
                <a16:creationId xmlns:a16="http://schemas.microsoft.com/office/drawing/2014/main" id="{3D6B6D74-1887-05E3-B9B6-2215C84DF530}"/>
              </a:ext>
            </a:extLst>
          </p:cNvPr>
          <p:cNvSpPr txBox="1"/>
          <p:nvPr/>
        </p:nvSpPr>
        <p:spPr>
          <a:xfrm>
            <a:off x="523783" y="4760024"/>
            <a:ext cx="5381861" cy="1384995"/>
          </a:xfrm>
          <a:prstGeom prst="rect">
            <a:avLst/>
          </a:prstGeom>
          <a:noFill/>
        </p:spPr>
        <p:txBody>
          <a:bodyPr wrap="square" lIns="91440" tIns="45720" rIns="91440" bIns="45720" rtlCol="0" anchor="t">
            <a:spAutoFit/>
          </a:bodyPr>
          <a:lstStyle/>
          <a:p>
            <a:r>
              <a:rPr lang="en-US" sz="1400" b="1" dirty="0"/>
              <a:t>Agent Performance Identification</a:t>
            </a:r>
            <a:r>
              <a:rPr lang="en-US" sz="1400" dirty="0"/>
              <a:t>: Identifying exceptional and underperforming agents is a key challenge for management. Without detailed analytics, there is a lack of insights, hampering targeted coaching efforts. This affects the Quality Score, Occupancy Rate, and compliance rates, ultimately impacting the effectiveness of the call center team.</a:t>
            </a:r>
          </a:p>
        </p:txBody>
      </p:sp>
      <p:sp>
        <p:nvSpPr>
          <p:cNvPr id="17" name="TextBox 16">
            <a:extLst>
              <a:ext uri="{FF2B5EF4-FFF2-40B4-BE49-F238E27FC236}">
                <a16:creationId xmlns:a16="http://schemas.microsoft.com/office/drawing/2014/main" id="{1B04D4DF-F36B-CDB2-7784-746BBF6092C1}"/>
              </a:ext>
            </a:extLst>
          </p:cNvPr>
          <p:cNvSpPr txBox="1"/>
          <p:nvPr/>
        </p:nvSpPr>
        <p:spPr>
          <a:xfrm>
            <a:off x="6604984" y="1932404"/>
            <a:ext cx="5381861" cy="1169551"/>
          </a:xfrm>
          <a:prstGeom prst="rect">
            <a:avLst/>
          </a:prstGeom>
          <a:noFill/>
        </p:spPr>
        <p:txBody>
          <a:bodyPr wrap="square" lIns="91440" tIns="45720" rIns="91440" bIns="45720" rtlCol="0" anchor="t">
            <a:spAutoFit/>
          </a:bodyPr>
          <a:lstStyle/>
          <a:p>
            <a:r>
              <a:rPr lang="en-US" sz="1400" b="1" dirty="0"/>
              <a:t>Cost Management Issues</a:t>
            </a:r>
            <a:r>
              <a:rPr lang="en-US" sz="1400" dirty="0"/>
              <a:t>: Inefficiencies and poor performance translate to higher operational costs. Inability to measure key metrics like Cost per Call (CPC) and Service Level (SL) leads to higher expenses and reduced profitability. This hinders business growth and customer retention.</a:t>
            </a:r>
          </a:p>
        </p:txBody>
      </p:sp>
      <p:sp>
        <p:nvSpPr>
          <p:cNvPr id="3" name="Slide Number Placeholder 5">
            <a:extLst>
              <a:ext uri="{FF2B5EF4-FFF2-40B4-BE49-F238E27FC236}">
                <a16:creationId xmlns:a16="http://schemas.microsoft.com/office/drawing/2014/main" id="{E84912D7-7BBE-DD43-DA1B-E3EB8BA9B031}"/>
              </a:ext>
            </a:extLst>
          </p:cNvPr>
          <p:cNvSpPr>
            <a:spLocks noGrp="1"/>
          </p:cNvSpPr>
          <p:nvPr>
            <p:ph type="sldNum" sz="quarter" idx="12"/>
          </p:nvPr>
        </p:nvSpPr>
        <p:spPr>
          <a:xfrm>
            <a:off x="9243645" y="6635324"/>
            <a:ext cx="2743200" cy="140677"/>
          </a:xfrm>
          <a:prstGeom prst="rect">
            <a:avLst/>
          </a:prstGeom>
          <a:ln>
            <a:noFill/>
          </a:ln>
        </p:spPr>
        <p:txBody>
          <a:bodyPr/>
          <a:lstStyle>
            <a:lvl1pPr>
              <a:defRPr>
                <a:solidFill>
                  <a:schemeClr val="tx1">
                    <a:lumMod val="75000"/>
                    <a:lumOff val="25000"/>
                  </a:schemeClr>
                </a:solidFill>
              </a:defRPr>
            </a:lvl1pPr>
          </a:lstStyle>
          <a:p>
            <a:r>
              <a:rPr lang="en-IN" dirty="0"/>
              <a:t>4</a:t>
            </a:r>
          </a:p>
        </p:txBody>
      </p:sp>
      <p:sp>
        <p:nvSpPr>
          <p:cNvPr id="4" name="TextBox 3">
            <a:extLst>
              <a:ext uri="{FF2B5EF4-FFF2-40B4-BE49-F238E27FC236}">
                <a16:creationId xmlns:a16="http://schemas.microsoft.com/office/drawing/2014/main" id="{6AC5F7EA-9ABC-8A9F-7E6A-51BA1845838D}"/>
              </a:ext>
            </a:extLst>
          </p:cNvPr>
          <p:cNvSpPr txBox="1"/>
          <p:nvPr/>
        </p:nvSpPr>
        <p:spPr>
          <a:xfrm>
            <a:off x="6604983" y="4108891"/>
            <a:ext cx="5565997" cy="523220"/>
          </a:xfrm>
          <a:prstGeom prst="rect">
            <a:avLst/>
          </a:prstGeom>
          <a:noFill/>
        </p:spPr>
        <p:txBody>
          <a:bodyPr wrap="square" lIns="91440" tIns="45720" rIns="91440" bIns="45720" rtlCol="0" anchor="t">
            <a:spAutoFit/>
          </a:bodyPr>
          <a:lstStyle/>
          <a:p>
            <a:r>
              <a:rPr lang="en-US" sz="1400" b="1" dirty="0"/>
              <a:t>Inconsistent Audits: </a:t>
            </a:r>
            <a:r>
              <a:rPr lang="en-US" sz="1400" dirty="0"/>
              <a:t>Human auditors may have subjective biases, leading to inconsistent evaluation of agent performance.</a:t>
            </a:r>
            <a:endParaRPr lang="en-IN" sz="1400" dirty="0">
              <a:cs typeface="Calibri"/>
            </a:endParaRPr>
          </a:p>
        </p:txBody>
      </p:sp>
      <p:sp>
        <p:nvSpPr>
          <p:cNvPr id="8" name="TextBox 7">
            <a:extLst>
              <a:ext uri="{FF2B5EF4-FFF2-40B4-BE49-F238E27FC236}">
                <a16:creationId xmlns:a16="http://schemas.microsoft.com/office/drawing/2014/main" id="{EEB74FCB-C9D6-9765-DCEB-D310C2871DFC}"/>
              </a:ext>
            </a:extLst>
          </p:cNvPr>
          <p:cNvSpPr txBox="1"/>
          <p:nvPr/>
        </p:nvSpPr>
        <p:spPr>
          <a:xfrm>
            <a:off x="6604984" y="3330650"/>
            <a:ext cx="5565997" cy="523220"/>
          </a:xfrm>
          <a:prstGeom prst="rect">
            <a:avLst/>
          </a:prstGeom>
          <a:noFill/>
        </p:spPr>
        <p:txBody>
          <a:bodyPr wrap="square" lIns="91440" tIns="45720" rIns="91440" bIns="45720" rtlCol="0" anchor="t">
            <a:spAutoFit/>
          </a:bodyPr>
          <a:lstStyle/>
          <a:p>
            <a:r>
              <a:rPr lang="en-US" sz="1400" b="1" dirty="0"/>
              <a:t>Time-Consuming Process: </a:t>
            </a:r>
            <a:r>
              <a:rPr lang="en-US" sz="1400" dirty="0"/>
              <a:t>The manual review of calls is time-consuming, leading to delays in obtaining actionable insights.</a:t>
            </a:r>
            <a:endParaRPr lang="en-IN" sz="1400" dirty="0">
              <a:cs typeface="Calibri"/>
            </a:endParaRPr>
          </a:p>
        </p:txBody>
      </p:sp>
    </p:spTree>
    <p:extLst>
      <p:ext uri="{BB962C8B-B14F-4D97-AF65-F5344CB8AC3E}">
        <p14:creationId xmlns:p14="http://schemas.microsoft.com/office/powerpoint/2010/main" val="3339825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1FE65-F377-7E5E-48FF-64EFA696B96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2036B406-1612-2037-BC07-4729D104609E}"/>
              </a:ext>
            </a:extLst>
          </p:cNvPr>
          <p:cNvSpPr/>
          <p:nvPr/>
        </p:nvSpPr>
        <p:spPr>
          <a:xfrm>
            <a:off x="136800" y="6635324"/>
            <a:ext cx="11880000" cy="140677"/>
          </a:xfrm>
          <a:prstGeom prst="rect">
            <a:avLst/>
          </a:prstGeom>
          <a:solidFill>
            <a:srgbClr val="9B845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itle 1">
            <a:extLst>
              <a:ext uri="{FF2B5EF4-FFF2-40B4-BE49-F238E27FC236}">
                <a16:creationId xmlns:a16="http://schemas.microsoft.com/office/drawing/2014/main" id="{E0B9C6D6-CE12-BE8C-C49F-5F0D911286AC}"/>
              </a:ext>
            </a:extLst>
          </p:cNvPr>
          <p:cNvSpPr txBox="1">
            <a:spLocks/>
          </p:cNvSpPr>
          <p:nvPr/>
        </p:nvSpPr>
        <p:spPr>
          <a:xfrm>
            <a:off x="196757" y="153143"/>
            <a:ext cx="11632223" cy="55983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mn-lt"/>
              </a:rPr>
              <a:t>How does it work?</a:t>
            </a:r>
          </a:p>
        </p:txBody>
      </p:sp>
      <p:sp>
        <p:nvSpPr>
          <p:cNvPr id="8" name="Slide Number Placeholder 5">
            <a:extLst>
              <a:ext uri="{FF2B5EF4-FFF2-40B4-BE49-F238E27FC236}">
                <a16:creationId xmlns:a16="http://schemas.microsoft.com/office/drawing/2014/main" id="{E2CD3BC4-0106-2A9D-2013-A6D3C2A0E80A}"/>
              </a:ext>
            </a:extLst>
          </p:cNvPr>
          <p:cNvSpPr>
            <a:spLocks noGrp="1"/>
          </p:cNvSpPr>
          <p:nvPr>
            <p:ph type="sldNum" sz="quarter" idx="12"/>
          </p:nvPr>
        </p:nvSpPr>
        <p:spPr>
          <a:xfrm>
            <a:off x="9243645" y="6635324"/>
            <a:ext cx="2743200" cy="140677"/>
          </a:xfrm>
          <a:prstGeom prst="rect">
            <a:avLst/>
          </a:prstGeom>
          <a:ln>
            <a:noFill/>
          </a:ln>
        </p:spPr>
        <p:txBody>
          <a:bodyPr/>
          <a:lstStyle>
            <a:lvl1pPr>
              <a:defRPr>
                <a:solidFill>
                  <a:schemeClr val="tx1">
                    <a:lumMod val="75000"/>
                    <a:lumOff val="25000"/>
                  </a:schemeClr>
                </a:solidFill>
              </a:defRPr>
            </a:lvl1pPr>
          </a:lstStyle>
          <a:p>
            <a:r>
              <a:rPr lang="en-IN" dirty="0"/>
              <a:t>5</a:t>
            </a:r>
          </a:p>
        </p:txBody>
      </p:sp>
      <p:cxnSp>
        <p:nvCxnSpPr>
          <p:cNvPr id="10" name="Straight Connector 9">
            <a:extLst>
              <a:ext uri="{FF2B5EF4-FFF2-40B4-BE49-F238E27FC236}">
                <a16:creationId xmlns:a16="http://schemas.microsoft.com/office/drawing/2014/main" id="{DFE3A8FA-1149-C550-30A0-4A0A1E917F7A}"/>
              </a:ext>
              <a:ext uri="{C183D7F6-B498-43B3-948B-1728B52AA6E4}">
                <adec:decorative xmlns:adec="http://schemas.microsoft.com/office/drawing/2017/decorative" val="1"/>
              </a:ext>
            </a:extLst>
          </p:cNvPr>
          <p:cNvCxnSpPr>
            <a:cxnSpLocks/>
          </p:cNvCxnSpPr>
          <p:nvPr/>
        </p:nvCxnSpPr>
        <p:spPr>
          <a:xfrm flipV="1">
            <a:off x="135530" y="712981"/>
            <a:ext cx="11880000" cy="12804"/>
          </a:xfrm>
          <a:prstGeom prst="line">
            <a:avLst/>
          </a:prstGeom>
          <a:ln w="28575">
            <a:solidFill>
              <a:srgbClr val="9B8453"/>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AF876BA5-454B-A15E-C8B0-DA5E7D928D0A}"/>
              </a:ext>
            </a:extLst>
          </p:cNvPr>
          <p:cNvPicPr>
            <a:picLocks noChangeAspect="1"/>
          </p:cNvPicPr>
          <p:nvPr/>
        </p:nvPicPr>
        <p:blipFill rotWithShape="1">
          <a:blip r:embed="rId2">
            <a:extLst>
              <a:ext uri="{28A0092B-C50C-407E-A947-70E740481C1C}">
                <a14:useLocalDpi xmlns:a14="http://schemas.microsoft.com/office/drawing/2010/main" val="0"/>
              </a:ext>
            </a:extLst>
          </a:blip>
          <a:srcRect r="38960"/>
          <a:stretch/>
        </p:blipFill>
        <p:spPr>
          <a:xfrm>
            <a:off x="10120507" y="81999"/>
            <a:ext cx="1720388" cy="630982"/>
          </a:xfrm>
          <a:prstGeom prst="rect">
            <a:avLst/>
          </a:prstGeom>
        </p:spPr>
      </p:pic>
      <p:sp>
        <p:nvSpPr>
          <p:cNvPr id="5" name="TextBox 4">
            <a:extLst>
              <a:ext uri="{FF2B5EF4-FFF2-40B4-BE49-F238E27FC236}">
                <a16:creationId xmlns:a16="http://schemas.microsoft.com/office/drawing/2014/main" id="{E234390E-4762-3776-C05B-01F448466F7F}"/>
              </a:ext>
            </a:extLst>
          </p:cNvPr>
          <p:cNvSpPr txBox="1"/>
          <p:nvPr/>
        </p:nvSpPr>
        <p:spPr>
          <a:xfrm>
            <a:off x="431773" y="1047816"/>
            <a:ext cx="5581095" cy="461665"/>
          </a:xfrm>
          <a:prstGeom prst="rect">
            <a:avLst/>
          </a:prstGeom>
          <a:noFill/>
        </p:spPr>
        <p:txBody>
          <a:bodyPr wrap="square" rtlCol="0">
            <a:spAutoFit/>
          </a:bodyPr>
          <a:lstStyle/>
          <a:p>
            <a:r>
              <a:rPr lang="en-IN" sz="2400" b="1" dirty="0"/>
              <a:t>AI Auditor</a:t>
            </a:r>
          </a:p>
        </p:txBody>
      </p:sp>
      <p:sp>
        <p:nvSpPr>
          <p:cNvPr id="9" name="TextBox 8">
            <a:extLst>
              <a:ext uri="{FF2B5EF4-FFF2-40B4-BE49-F238E27FC236}">
                <a16:creationId xmlns:a16="http://schemas.microsoft.com/office/drawing/2014/main" id="{5195065E-495B-8152-EBAF-5109DB30F36D}"/>
              </a:ext>
            </a:extLst>
          </p:cNvPr>
          <p:cNvSpPr txBox="1"/>
          <p:nvPr/>
        </p:nvSpPr>
        <p:spPr>
          <a:xfrm>
            <a:off x="431773" y="1457739"/>
            <a:ext cx="5581095" cy="338554"/>
          </a:xfrm>
          <a:prstGeom prst="rect">
            <a:avLst/>
          </a:prstGeom>
          <a:noFill/>
        </p:spPr>
        <p:txBody>
          <a:bodyPr wrap="square" rtlCol="0">
            <a:spAutoFit/>
          </a:bodyPr>
          <a:lstStyle/>
          <a:p>
            <a:r>
              <a:rPr lang="en-IN" sz="1600" b="1" dirty="0"/>
              <a:t>Revolutionize Audits Process with Generative AI</a:t>
            </a:r>
          </a:p>
        </p:txBody>
      </p:sp>
      <p:pic>
        <p:nvPicPr>
          <p:cNvPr id="3" name="Picture 2">
            <a:extLst>
              <a:ext uri="{FF2B5EF4-FFF2-40B4-BE49-F238E27FC236}">
                <a16:creationId xmlns:a16="http://schemas.microsoft.com/office/drawing/2014/main" id="{B3788A30-685E-EC82-6EBF-DB7B27EC4674}"/>
              </a:ext>
            </a:extLst>
          </p:cNvPr>
          <p:cNvPicPr>
            <a:picLocks noChangeAspect="1"/>
          </p:cNvPicPr>
          <p:nvPr/>
        </p:nvPicPr>
        <p:blipFill>
          <a:blip r:embed="rId3"/>
          <a:stretch>
            <a:fillRect/>
          </a:stretch>
        </p:blipFill>
        <p:spPr>
          <a:xfrm>
            <a:off x="1545131" y="4345436"/>
            <a:ext cx="819264" cy="781159"/>
          </a:xfrm>
          <a:prstGeom prst="rect">
            <a:avLst/>
          </a:prstGeom>
        </p:spPr>
      </p:pic>
      <p:pic>
        <p:nvPicPr>
          <p:cNvPr id="11" name="Picture 10">
            <a:extLst>
              <a:ext uri="{FF2B5EF4-FFF2-40B4-BE49-F238E27FC236}">
                <a16:creationId xmlns:a16="http://schemas.microsoft.com/office/drawing/2014/main" id="{7E305299-4B02-AB84-766D-183FB922C295}"/>
              </a:ext>
            </a:extLst>
          </p:cNvPr>
          <p:cNvPicPr>
            <a:picLocks noChangeAspect="1"/>
          </p:cNvPicPr>
          <p:nvPr/>
        </p:nvPicPr>
        <p:blipFill>
          <a:blip r:embed="rId4"/>
          <a:stretch>
            <a:fillRect/>
          </a:stretch>
        </p:blipFill>
        <p:spPr>
          <a:xfrm>
            <a:off x="1564184" y="3408790"/>
            <a:ext cx="781159" cy="771633"/>
          </a:xfrm>
          <a:prstGeom prst="rect">
            <a:avLst/>
          </a:prstGeom>
        </p:spPr>
      </p:pic>
      <p:pic>
        <p:nvPicPr>
          <p:cNvPr id="2052" name="Picture 4" descr="Customer service call center hotlineOnline technical supporttelemarketing agents flat vector cartoon illustration">
            <a:extLst>
              <a:ext uri="{FF2B5EF4-FFF2-40B4-BE49-F238E27FC236}">
                <a16:creationId xmlns:a16="http://schemas.microsoft.com/office/drawing/2014/main" id="{BDAD83EA-4A1B-326F-D23E-1348281FE9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53765" y="3233577"/>
            <a:ext cx="1599969" cy="144150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usinessman makes presentation near report with graphs and charts Speaker leads workshop explains statistics Man office worker manager makes report pointing on diagrams on conference or seminar">
            <a:extLst>
              <a:ext uri="{FF2B5EF4-FFF2-40B4-BE49-F238E27FC236}">
                <a16:creationId xmlns:a16="http://schemas.microsoft.com/office/drawing/2014/main" id="{C0203FB4-8309-22A9-8470-156FBFEA28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9252" y="3772431"/>
            <a:ext cx="2981325" cy="17907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1C09C0F-6DBF-F16B-87EA-9F9DE9A66EDE}"/>
              </a:ext>
            </a:extLst>
          </p:cNvPr>
          <p:cNvSpPr/>
          <p:nvPr/>
        </p:nvSpPr>
        <p:spPr>
          <a:xfrm>
            <a:off x="1054359" y="2780522"/>
            <a:ext cx="1800808" cy="278429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55861FDA-5BF6-5F29-EBEF-C95CAAD4BD18}"/>
              </a:ext>
            </a:extLst>
          </p:cNvPr>
          <p:cNvSpPr txBox="1"/>
          <p:nvPr/>
        </p:nvSpPr>
        <p:spPr>
          <a:xfrm>
            <a:off x="1185668" y="3005177"/>
            <a:ext cx="1538191" cy="276999"/>
          </a:xfrm>
          <a:prstGeom prst="rect">
            <a:avLst/>
          </a:prstGeom>
          <a:noFill/>
        </p:spPr>
        <p:txBody>
          <a:bodyPr wrap="square" rtlCol="0">
            <a:spAutoFit/>
          </a:bodyPr>
          <a:lstStyle/>
          <a:p>
            <a:pPr algn="ctr"/>
            <a:r>
              <a:rPr lang="en-IN" sz="1200" b="1" dirty="0"/>
              <a:t>Multi-Channel</a:t>
            </a:r>
          </a:p>
        </p:txBody>
      </p:sp>
      <p:sp>
        <p:nvSpPr>
          <p:cNvPr id="12" name="Arrow: Right 11">
            <a:extLst>
              <a:ext uri="{FF2B5EF4-FFF2-40B4-BE49-F238E27FC236}">
                <a16:creationId xmlns:a16="http://schemas.microsoft.com/office/drawing/2014/main" id="{0E31FB0D-A701-1C04-40A8-B89C2AB16A56}"/>
              </a:ext>
            </a:extLst>
          </p:cNvPr>
          <p:cNvSpPr/>
          <p:nvPr/>
        </p:nvSpPr>
        <p:spPr>
          <a:xfrm>
            <a:off x="2986476" y="3495056"/>
            <a:ext cx="680455" cy="338554"/>
          </a:xfrm>
          <a:prstGeom prst="rightArrow">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0C44F3B6-D0E5-0704-D427-E25CFB54A9B9}"/>
              </a:ext>
            </a:extLst>
          </p:cNvPr>
          <p:cNvSpPr/>
          <p:nvPr/>
        </p:nvSpPr>
        <p:spPr>
          <a:xfrm rot="10800000">
            <a:off x="2964239" y="4158794"/>
            <a:ext cx="680455" cy="338554"/>
          </a:xfrm>
          <a:prstGeom prst="rightArrow">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C15CD99E-1F8B-5E88-A789-142809F283AE}"/>
              </a:ext>
            </a:extLst>
          </p:cNvPr>
          <p:cNvSpPr/>
          <p:nvPr/>
        </p:nvSpPr>
        <p:spPr>
          <a:xfrm>
            <a:off x="643688" y="2206217"/>
            <a:ext cx="6755488" cy="3784036"/>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A26263A6-67CD-AF28-82C6-1734BB6FA325}"/>
              </a:ext>
            </a:extLst>
          </p:cNvPr>
          <p:cNvSpPr txBox="1"/>
          <p:nvPr/>
        </p:nvSpPr>
        <p:spPr>
          <a:xfrm>
            <a:off x="2949775" y="2329874"/>
            <a:ext cx="3125755" cy="338554"/>
          </a:xfrm>
          <a:prstGeom prst="rect">
            <a:avLst/>
          </a:prstGeom>
          <a:noFill/>
        </p:spPr>
        <p:txBody>
          <a:bodyPr wrap="square" rtlCol="0">
            <a:spAutoFit/>
          </a:bodyPr>
          <a:lstStyle/>
          <a:p>
            <a:pPr algn="ctr"/>
            <a:r>
              <a:rPr lang="en-IN" sz="1600" b="1" dirty="0"/>
              <a:t>Existing Calling Process</a:t>
            </a:r>
          </a:p>
        </p:txBody>
      </p:sp>
      <p:sp>
        <p:nvSpPr>
          <p:cNvPr id="17" name="TextBox 16">
            <a:extLst>
              <a:ext uri="{FF2B5EF4-FFF2-40B4-BE49-F238E27FC236}">
                <a16:creationId xmlns:a16="http://schemas.microsoft.com/office/drawing/2014/main" id="{D6524C38-621F-C99A-DC84-7FDE1425EB53}"/>
              </a:ext>
            </a:extLst>
          </p:cNvPr>
          <p:cNvSpPr txBox="1"/>
          <p:nvPr/>
        </p:nvSpPr>
        <p:spPr>
          <a:xfrm>
            <a:off x="5695068" y="5285944"/>
            <a:ext cx="1538191" cy="461665"/>
          </a:xfrm>
          <a:prstGeom prst="rect">
            <a:avLst/>
          </a:prstGeom>
          <a:noFill/>
        </p:spPr>
        <p:txBody>
          <a:bodyPr wrap="square" rtlCol="0">
            <a:spAutoFit/>
          </a:bodyPr>
          <a:lstStyle/>
          <a:p>
            <a:pPr algn="ctr"/>
            <a:r>
              <a:rPr lang="en-IN" sz="1200" b="1" dirty="0"/>
              <a:t>Agent Comments or Call Notes</a:t>
            </a:r>
          </a:p>
        </p:txBody>
      </p:sp>
      <p:grpSp>
        <p:nvGrpSpPr>
          <p:cNvPr id="28" name="Group 27">
            <a:extLst>
              <a:ext uri="{FF2B5EF4-FFF2-40B4-BE49-F238E27FC236}">
                <a16:creationId xmlns:a16="http://schemas.microsoft.com/office/drawing/2014/main" id="{5E2A41E3-97D4-193F-A8AA-B375F711217D}"/>
              </a:ext>
            </a:extLst>
          </p:cNvPr>
          <p:cNvGrpSpPr/>
          <p:nvPr/>
        </p:nvGrpSpPr>
        <p:grpSpPr>
          <a:xfrm>
            <a:off x="6132105" y="4692986"/>
            <a:ext cx="560659" cy="567566"/>
            <a:chOff x="6102998" y="4248939"/>
            <a:chExt cx="560659" cy="567566"/>
          </a:xfrm>
        </p:grpSpPr>
        <p:pic>
          <p:nvPicPr>
            <p:cNvPr id="24" name="Graphic 23" descr="Paper">
              <a:extLst>
                <a:ext uri="{FF2B5EF4-FFF2-40B4-BE49-F238E27FC236}">
                  <a16:creationId xmlns:a16="http://schemas.microsoft.com/office/drawing/2014/main" id="{7F27F1FE-B43A-2BB0-FB0D-DEB680C9BCE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02998" y="4359305"/>
              <a:ext cx="457200" cy="457200"/>
            </a:xfrm>
            <a:prstGeom prst="rect">
              <a:avLst/>
            </a:prstGeom>
          </p:spPr>
        </p:pic>
        <p:pic>
          <p:nvPicPr>
            <p:cNvPr id="27" name="Graphic 26" descr="Paper">
              <a:extLst>
                <a:ext uri="{FF2B5EF4-FFF2-40B4-BE49-F238E27FC236}">
                  <a16:creationId xmlns:a16="http://schemas.microsoft.com/office/drawing/2014/main" id="{7D141109-8A15-1412-B39A-F46E752D2AA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06457" y="4248939"/>
              <a:ext cx="457200" cy="457200"/>
            </a:xfrm>
            <a:prstGeom prst="rect">
              <a:avLst/>
            </a:prstGeom>
          </p:spPr>
        </p:pic>
      </p:grpSp>
      <p:cxnSp>
        <p:nvCxnSpPr>
          <p:cNvPr id="30" name="Straight Arrow Connector 29">
            <a:extLst>
              <a:ext uri="{FF2B5EF4-FFF2-40B4-BE49-F238E27FC236}">
                <a16:creationId xmlns:a16="http://schemas.microsoft.com/office/drawing/2014/main" id="{048DAED9-F190-8D91-32C7-B4D8AAB52E15}"/>
              </a:ext>
            </a:extLst>
          </p:cNvPr>
          <p:cNvCxnSpPr>
            <a:cxnSpLocks/>
            <a:stCxn id="2052" idx="3"/>
          </p:cNvCxnSpPr>
          <p:nvPr/>
        </p:nvCxnSpPr>
        <p:spPr>
          <a:xfrm flipV="1">
            <a:off x="5353734" y="3951514"/>
            <a:ext cx="659134" cy="28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3DE659DA-2D50-BC50-D27C-4C609969F7B7}"/>
              </a:ext>
            </a:extLst>
          </p:cNvPr>
          <p:cNvCxnSpPr>
            <a:cxnSpLocks/>
            <a:stCxn id="2052" idx="2"/>
          </p:cNvCxnSpPr>
          <p:nvPr/>
        </p:nvCxnSpPr>
        <p:spPr>
          <a:xfrm rot="16200000" flipH="1">
            <a:off x="5075860" y="4152972"/>
            <a:ext cx="368220" cy="14124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38" name="Graphic 37" descr="Podcast">
            <a:extLst>
              <a:ext uri="{FF2B5EF4-FFF2-40B4-BE49-F238E27FC236}">
                <a16:creationId xmlns:a16="http://schemas.microsoft.com/office/drawing/2014/main" id="{9FE5FADD-482B-DEC8-78A1-01722F1BADD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31283" y="3580293"/>
            <a:ext cx="737070" cy="737070"/>
          </a:xfrm>
          <a:prstGeom prst="rect">
            <a:avLst/>
          </a:prstGeom>
        </p:spPr>
      </p:pic>
      <p:sp>
        <p:nvSpPr>
          <p:cNvPr id="39" name="TextBox 38">
            <a:extLst>
              <a:ext uri="{FF2B5EF4-FFF2-40B4-BE49-F238E27FC236}">
                <a16:creationId xmlns:a16="http://schemas.microsoft.com/office/drawing/2014/main" id="{84007F59-B89D-B755-4AA3-E8710DB673A6}"/>
              </a:ext>
            </a:extLst>
          </p:cNvPr>
          <p:cNvSpPr txBox="1"/>
          <p:nvPr/>
        </p:nvSpPr>
        <p:spPr>
          <a:xfrm>
            <a:off x="5730722" y="3306443"/>
            <a:ext cx="1538191" cy="276999"/>
          </a:xfrm>
          <a:prstGeom prst="rect">
            <a:avLst/>
          </a:prstGeom>
          <a:noFill/>
        </p:spPr>
        <p:txBody>
          <a:bodyPr wrap="square" rtlCol="0">
            <a:spAutoFit/>
          </a:bodyPr>
          <a:lstStyle/>
          <a:p>
            <a:pPr algn="ctr"/>
            <a:r>
              <a:rPr lang="en-IN" sz="1200" b="1" dirty="0"/>
              <a:t>Call Recordings</a:t>
            </a:r>
          </a:p>
        </p:txBody>
      </p:sp>
      <p:pic>
        <p:nvPicPr>
          <p:cNvPr id="1028" name="Picture 4" descr="Auditor and Accounting Concept">
            <a:extLst>
              <a:ext uri="{FF2B5EF4-FFF2-40B4-BE49-F238E27FC236}">
                <a16:creationId xmlns:a16="http://schemas.microsoft.com/office/drawing/2014/main" id="{F2A30F72-2FD3-5B32-C03D-EE7AF7E8C4F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76164" y="2174755"/>
            <a:ext cx="1568416" cy="1155015"/>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a:extLst>
              <a:ext uri="{FF2B5EF4-FFF2-40B4-BE49-F238E27FC236}">
                <a16:creationId xmlns:a16="http://schemas.microsoft.com/office/drawing/2014/main" id="{FA568539-F643-9104-1B12-4F97F9E5F97D}"/>
              </a:ext>
            </a:extLst>
          </p:cNvPr>
          <p:cNvGrpSpPr/>
          <p:nvPr/>
        </p:nvGrpSpPr>
        <p:grpSpPr>
          <a:xfrm>
            <a:off x="9747509" y="1115786"/>
            <a:ext cx="2239336" cy="1119314"/>
            <a:chOff x="9747509" y="1379759"/>
            <a:chExt cx="2239336" cy="1119314"/>
          </a:xfrm>
        </p:grpSpPr>
        <p:sp>
          <p:nvSpPr>
            <p:cNvPr id="40" name="TextBox 39">
              <a:extLst>
                <a:ext uri="{FF2B5EF4-FFF2-40B4-BE49-F238E27FC236}">
                  <a16:creationId xmlns:a16="http://schemas.microsoft.com/office/drawing/2014/main" id="{92E31942-39D9-0DAA-E3F4-7A1F4F9450BB}"/>
                </a:ext>
              </a:extLst>
            </p:cNvPr>
            <p:cNvSpPr txBox="1"/>
            <p:nvPr/>
          </p:nvSpPr>
          <p:spPr>
            <a:xfrm>
              <a:off x="10018959" y="1379759"/>
              <a:ext cx="1538191" cy="276999"/>
            </a:xfrm>
            <a:prstGeom prst="rect">
              <a:avLst/>
            </a:prstGeom>
            <a:noFill/>
          </p:spPr>
          <p:txBody>
            <a:bodyPr wrap="square" rtlCol="0">
              <a:spAutoFit/>
            </a:bodyPr>
            <a:lstStyle/>
            <a:p>
              <a:r>
                <a:rPr lang="en-IN" sz="1200" b="1" dirty="0"/>
                <a:t>Sentiment Analysis</a:t>
              </a:r>
            </a:p>
          </p:txBody>
        </p:sp>
        <p:sp>
          <p:nvSpPr>
            <p:cNvPr id="41" name="TextBox 40">
              <a:extLst>
                <a:ext uri="{FF2B5EF4-FFF2-40B4-BE49-F238E27FC236}">
                  <a16:creationId xmlns:a16="http://schemas.microsoft.com/office/drawing/2014/main" id="{9CD54C69-5BE9-B16C-A213-675939AA4440}"/>
                </a:ext>
              </a:extLst>
            </p:cNvPr>
            <p:cNvSpPr txBox="1"/>
            <p:nvPr/>
          </p:nvSpPr>
          <p:spPr>
            <a:xfrm>
              <a:off x="10018958" y="1667044"/>
              <a:ext cx="1538191" cy="276999"/>
            </a:xfrm>
            <a:prstGeom prst="rect">
              <a:avLst/>
            </a:prstGeom>
            <a:noFill/>
          </p:spPr>
          <p:txBody>
            <a:bodyPr wrap="square" rtlCol="0">
              <a:spAutoFit/>
            </a:bodyPr>
            <a:lstStyle/>
            <a:p>
              <a:r>
                <a:rPr lang="en-IN" sz="1200" b="1" dirty="0"/>
                <a:t>Topic Modelling</a:t>
              </a:r>
            </a:p>
          </p:txBody>
        </p:sp>
        <p:sp>
          <p:nvSpPr>
            <p:cNvPr id="42" name="TextBox 41">
              <a:extLst>
                <a:ext uri="{FF2B5EF4-FFF2-40B4-BE49-F238E27FC236}">
                  <a16:creationId xmlns:a16="http://schemas.microsoft.com/office/drawing/2014/main" id="{E82C6869-3F62-2A3D-17B0-B59581DF47A0}"/>
                </a:ext>
              </a:extLst>
            </p:cNvPr>
            <p:cNvSpPr txBox="1"/>
            <p:nvPr/>
          </p:nvSpPr>
          <p:spPr>
            <a:xfrm>
              <a:off x="9995328" y="1917783"/>
              <a:ext cx="1970746" cy="276999"/>
            </a:xfrm>
            <a:prstGeom prst="rect">
              <a:avLst/>
            </a:prstGeom>
            <a:noFill/>
          </p:spPr>
          <p:txBody>
            <a:bodyPr wrap="square" rtlCol="0">
              <a:spAutoFit/>
            </a:bodyPr>
            <a:lstStyle/>
            <a:p>
              <a:r>
                <a:rPr lang="en-IN" sz="1200" b="1" dirty="0"/>
                <a:t>Agent Performance Metrics</a:t>
              </a:r>
            </a:p>
          </p:txBody>
        </p:sp>
        <p:sp>
          <p:nvSpPr>
            <p:cNvPr id="43" name="TextBox 42">
              <a:extLst>
                <a:ext uri="{FF2B5EF4-FFF2-40B4-BE49-F238E27FC236}">
                  <a16:creationId xmlns:a16="http://schemas.microsoft.com/office/drawing/2014/main" id="{F9D8B3F4-0E2C-C00A-6F71-7DC95C525928}"/>
                </a:ext>
              </a:extLst>
            </p:cNvPr>
            <p:cNvSpPr txBox="1"/>
            <p:nvPr/>
          </p:nvSpPr>
          <p:spPr>
            <a:xfrm>
              <a:off x="10016099" y="2222074"/>
              <a:ext cx="1970746" cy="276999"/>
            </a:xfrm>
            <a:prstGeom prst="rect">
              <a:avLst/>
            </a:prstGeom>
            <a:noFill/>
          </p:spPr>
          <p:txBody>
            <a:bodyPr wrap="square" rtlCol="0">
              <a:spAutoFit/>
            </a:bodyPr>
            <a:lstStyle/>
            <a:p>
              <a:r>
                <a:rPr lang="en-IN" sz="1200" b="1" dirty="0"/>
                <a:t>Business SLA &amp; Insights</a:t>
              </a:r>
            </a:p>
          </p:txBody>
        </p:sp>
        <p:pic>
          <p:nvPicPr>
            <p:cNvPr id="45" name="Graphic 44" descr="Checkmark">
              <a:extLst>
                <a:ext uri="{FF2B5EF4-FFF2-40B4-BE49-F238E27FC236}">
                  <a16:creationId xmlns:a16="http://schemas.microsoft.com/office/drawing/2014/main" id="{91E9ABBD-8690-D065-6E5D-871B4E70592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771026" y="1436764"/>
              <a:ext cx="164812" cy="164812"/>
            </a:xfrm>
            <a:prstGeom prst="rect">
              <a:avLst/>
            </a:prstGeom>
          </p:spPr>
        </p:pic>
        <p:pic>
          <p:nvPicPr>
            <p:cNvPr id="46" name="Graphic 45" descr="Checkmark">
              <a:extLst>
                <a:ext uri="{FF2B5EF4-FFF2-40B4-BE49-F238E27FC236}">
                  <a16:creationId xmlns:a16="http://schemas.microsoft.com/office/drawing/2014/main" id="{1083BE54-7CA8-1E65-BD23-C1ABEA362D1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763187" y="1723138"/>
              <a:ext cx="164812" cy="164812"/>
            </a:xfrm>
            <a:prstGeom prst="rect">
              <a:avLst/>
            </a:prstGeom>
          </p:spPr>
        </p:pic>
        <p:pic>
          <p:nvPicPr>
            <p:cNvPr id="47" name="Graphic 46" descr="Checkmark">
              <a:extLst>
                <a:ext uri="{FF2B5EF4-FFF2-40B4-BE49-F238E27FC236}">
                  <a16:creationId xmlns:a16="http://schemas.microsoft.com/office/drawing/2014/main" id="{EF799843-0455-DF42-CD7E-D4A4B51D033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755348" y="2009512"/>
              <a:ext cx="164812" cy="164812"/>
            </a:xfrm>
            <a:prstGeom prst="rect">
              <a:avLst/>
            </a:prstGeom>
          </p:spPr>
        </p:pic>
        <p:pic>
          <p:nvPicPr>
            <p:cNvPr id="48" name="Graphic 47" descr="Checkmark">
              <a:extLst>
                <a:ext uri="{FF2B5EF4-FFF2-40B4-BE49-F238E27FC236}">
                  <a16:creationId xmlns:a16="http://schemas.microsoft.com/office/drawing/2014/main" id="{C6CAE097-085A-1C79-50D9-79AABF6A10F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747509" y="2295886"/>
              <a:ext cx="164812" cy="164812"/>
            </a:xfrm>
            <a:prstGeom prst="rect">
              <a:avLst/>
            </a:prstGeom>
          </p:spPr>
        </p:pic>
      </p:grpSp>
      <p:cxnSp>
        <p:nvCxnSpPr>
          <p:cNvPr id="49" name="Connector: Elbow 48">
            <a:extLst>
              <a:ext uri="{FF2B5EF4-FFF2-40B4-BE49-F238E27FC236}">
                <a16:creationId xmlns:a16="http://schemas.microsoft.com/office/drawing/2014/main" id="{540DBBE8-BBF4-890F-DBDE-08159D970102}"/>
              </a:ext>
            </a:extLst>
          </p:cNvPr>
          <p:cNvCxnSpPr>
            <a:cxnSpLocks/>
            <a:stCxn id="38" idx="3"/>
            <a:endCxn id="1028" idx="2"/>
          </p:cNvCxnSpPr>
          <p:nvPr/>
        </p:nvCxnSpPr>
        <p:spPr>
          <a:xfrm flipV="1">
            <a:off x="6868353" y="3329770"/>
            <a:ext cx="1692019" cy="61905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ACC9DB26-F0C5-A8E7-2336-7B54A7C09D4E}"/>
              </a:ext>
            </a:extLst>
          </p:cNvPr>
          <p:cNvCxnSpPr>
            <a:cxnSpLocks/>
            <a:stCxn id="1028" idx="3"/>
            <a:endCxn id="43" idx="2"/>
          </p:cNvCxnSpPr>
          <p:nvPr/>
        </p:nvCxnSpPr>
        <p:spPr>
          <a:xfrm flipV="1">
            <a:off x="9344580" y="2235100"/>
            <a:ext cx="1656892" cy="5171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D6A725C1-63BB-078C-AC80-5DBB6982D207}"/>
              </a:ext>
            </a:extLst>
          </p:cNvPr>
          <p:cNvCxnSpPr>
            <a:cxnSpLocks/>
            <a:stCxn id="1028" idx="3"/>
            <a:endCxn id="1027" idx="0"/>
          </p:cNvCxnSpPr>
          <p:nvPr/>
        </p:nvCxnSpPr>
        <p:spPr>
          <a:xfrm>
            <a:off x="9344580" y="2752263"/>
            <a:ext cx="426446" cy="128966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27" name="TextBox 1026">
            <a:extLst>
              <a:ext uri="{FF2B5EF4-FFF2-40B4-BE49-F238E27FC236}">
                <a16:creationId xmlns:a16="http://schemas.microsoft.com/office/drawing/2014/main" id="{A921EB4B-4167-E295-D512-8788FA3E954C}"/>
              </a:ext>
            </a:extLst>
          </p:cNvPr>
          <p:cNvSpPr txBox="1"/>
          <p:nvPr/>
        </p:nvSpPr>
        <p:spPr>
          <a:xfrm>
            <a:off x="9001930" y="4041923"/>
            <a:ext cx="1538191" cy="276999"/>
          </a:xfrm>
          <a:prstGeom prst="rect">
            <a:avLst/>
          </a:prstGeom>
          <a:noFill/>
        </p:spPr>
        <p:txBody>
          <a:bodyPr wrap="square" rtlCol="0">
            <a:spAutoFit/>
          </a:bodyPr>
          <a:lstStyle/>
          <a:p>
            <a:pPr algn="ctr"/>
            <a:r>
              <a:rPr lang="en-IN" sz="1200" b="1" dirty="0"/>
              <a:t>Dashboard</a:t>
            </a:r>
          </a:p>
        </p:txBody>
      </p:sp>
      <p:sp>
        <p:nvSpPr>
          <p:cNvPr id="1033" name="TextBox 1032">
            <a:extLst>
              <a:ext uri="{FF2B5EF4-FFF2-40B4-BE49-F238E27FC236}">
                <a16:creationId xmlns:a16="http://schemas.microsoft.com/office/drawing/2014/main" id="{05C0E04D-B47E-9821-B162-086A6C2D2354}"/>
              </a:ext>
            </a:extLst>
          </p:cNvPr>
          <p:cNvSpPr txBox="1"/>
          <p:nvPr/>
        </p:nvSpPr>
        <p:spPr>
          <a:xfrm>
            <a:off x="7791276" y="1889278"/>
            <a:ext cx="1538191" cy="276999"/>
          </a:xfrm>
          <a:prstGeom prst="rect">
            <a:avLst/>
          </a:prstGeom>
          <a:noFill/>
        </p:spPr>
        <p:txBody>
          <a:bodyPr wrap="square" rtlCol="0">
            <a:spAutoFit/>
          </a:bodyPr>
          <a:lstStyle/>
          <a:p>
            <a:pPr algn="ctr"/>
            <a:r>
              <a:rPr lang="en-IN" sz="1200" b="1" dirty="0"/>
              <a:t>AI AUDITOR</a:t>
            </a:r>
          </a:p>
        </p:txBody>
      </p:sp>
    </p:spTree>
    <p:extLst>
      <p:ext uri="{BB962C8B-B14F-4D97-AF65-F5344CB8AC3E}">
        <p14:creationId xmlns:p14="http://schemas.microsoft.com/office/powerpoint/2010/main" val="1346059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FC081-005A-F047-DC9A-2AD2625AF891}"/>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6BEE1EF2-BF6C-E68C-EBCC-1A2A042E6B37}"/>
              </a:ext>
            </a:extLst>
          </p:cNvPr>
          <p:cNvSpPr/>
          <p:nvPr/>
        </p:nvSpPr>
        <p:spPr>
          <a:xfrm>
            <a:off x="136800" y="6635324"/>
            <a:ext cx="11880000" cy="140677"/>
          </a:xfrm>
          <a:prstGeom prst="rect">
            <a:avLst/>
          </a:prstGeom>
          <a:solidFill>
            <a:srgbClr val="9B845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itle 1">
            <a:extLst>
              <a:ext uri="{FF2B5EF4-FFF2-40B4-BE49-F238E27FC236}">
                <a16:creationId xmlns:a16="http://schemas.microsoft.com/office/drawing/2014/main" id="{9D61402E-B1F6-F68E-B42B-26E302C0B881}"/>
              </a:ext>
            </a:extLst>
          </p:cNvPr>
          <p:cNvSpPr txBox="1">
            <a:spLocks/>
          </p:cNvSpPr>
          <p:nvPr/>
        </p:nvSpPr>
        <p:spPr>
          <a:xfrm>
            <a:off x="196757" y="153143"/>
            <a:ext cx="11632223" cy="55983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mn-lt"/>
              </a:rPr>
              <a:t>Key Features</a:t>
            </a:r>
          </a:p>
        </p:txBody>
      </p:sp>
      <p:sp>
        <p:nvSpPr>
          <p:cNvPr id="8" name="Slide Number Placeholder 5">
            <a:extLst>
              <a:ext uri="{FF2B5EF4-FFF2-40B4-BE49-F238E27FC236}">
                <a16:creationId xmlns:a16="http://schemas.microsoft.com/office/drawing/2014/main" id="{FB35AF65-09FC-97C7-8D7E-9F4479CA0474}"/>
              </a:ext>
            </a:extLst>
          </p:cNvPr>
          <p:cNvSpPr>
            <a:spLocks noGrp="1"/>
          </p:cNvSpPr>
          <p:nvPr>
            <p:ph type="sldNum" sz="quarter" idx="12"/>
          </p:nvPr>
        </p:nvSpPr>
        <p:spPr>
          <a:xfrm>
            <a:off x="9243645" y="6635324"/>
            <a:ext cx="2743200" cy="140677"/>
          </a:xfrm>
          <a:prstGeom prst="rect">
            <a:avLst/>
          </a:prstGeom>
          <a:ln>
            <a:noFill/>
          </a:ln>
        </p:spPr>
        <p:txBody>
          <a:bodyPr/>
          <a:lstStyle>
            <a:lvl1pPr>
              <a:defRPr>
                <a:solidFill>
                  <a:schemeClr val="tx1">
                    <a:lumMod val="75000"/>
                    <a:lumOff val="25000"/>
                  </a:schemeClr>
                </a:solidFill>
              </a:defRPr>
            </a:lvl1pPr>
          </a:lstStyle>
          <a:p>
            <a:r>
              <a:rPr lang="en-IN" dirty="0"/>
              <a:t>6</a:t>
            </a:r>
          </a:p>
        </p:txBody>
      </p:sp>
      <p:cxnSp>
        <p:nvCxnSpPr>
          <p:cNvPr id="10" name="Straight Connector 9">
            <a:extLst>
              <a:ext uri="{FF2B5EF4-FFF2-40B4-BE49-F238E27FC236}">
                <a16:creationId xmlns:a16="http://schemas.microsoft.com/office/drawing/2014/main" id="{40FF2075-207E-9C6E-07A8-EC1E8E2310F8}"/>
              </a:ext>
              <a:ext uri="{C183D7F6-B498-43B3-948B-1728B52AA6E4}">
                <adec:decorative xmlns:adec="http://schemas.microsoft.com/office/drawing/2017/decorative" val="1"/>
              </a:ext>
            </a:extLst>
          </p:cNvPr>
          <p:cNvCxnSpPr>
            <a:cxnSpLocks/>
          </p:cNvCxnSpPr>
          <p:nvPr/>
        </p:nvCxnSpPr>
        <p:spPr>
          <a:xfrm flipV="1">
            <a:off x="135530" y="712981"/>
            <a:ext cx="11880000" cy="12804"/>
          </a:xfrm>
          <a:prstGeom prst="line">
            <a:avLst/>
          </a:prstGeom>
          <a:ln w="28575">
            <a:solidFill>
              <a:srgbClr val="9B8453"/>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35B16E2-B099-8843-6182-4C7ABD80CB6E}"/>
              </a:ext>
            </a:extLst>
          </p:cNvPr>
          <p:cNvPicPr>
            <a:picLocks noChangeAspect="1"/>
          </p:cNvPicPr>
          <p:nvPr/>
        </p:nvPicPr>
        <p:blipFill rotWithShape="1">
          <a:blip r:embed="rId2">
            <a:extLst>
              <a:ext uri="{28A0092B-C50C-407E-A947-70E740481C1C}">
                <a14:useLocalDpi xmlns:a14="http://schemas.microsoft.com/office/drawing/2010/main" val="0"/>
              </a:ext>
            </a:extLst>
          </a:blip>
          <a:srcRect r="38960"/>
          <a:stretch/>
        </p:blipFill>
        <p:spPr>
          <a:xfrm>
            <a:off x="10120507" y="81999"/>
            <a:ext cx="1720388" cy="630982"/>
          </a:xfrm>
          <a:prstGeom prst="rect">
            <a:avLst/>
          </a:prstGeom>
        </p:spPr>
      </p:pic>
      <p:sp>
        <p:nvSpPr>
          <p:cNvPr id="5" name="TextBox 4">
            <a:extLst>
              <a:ext uri="{FF2B5EF4-FFF2-40B4-BE49-F238E27FC236}">
                <a16:creationId xmlns:a16="http://schemas.microsoft.com/office/drawing/2014/main" id="{3310A1DB-3030-10D8-577A-E76025C7CACA}"/>
              </a:ext>
            </a:extLst>
          </p:cNvPr>
          <p:cNvSpPr txBox="1"/>
          <p:nvPr/>
        </p:nvSpPr>
        <p:spPr>
          <a:xfrm>
            <a:off x="514905" y="1113130"/>
            <a:ext cx="5877017" cy="461665"/>
          </a:xfrm>
          <a:prstGeom prst="rect">
            <a:avLst/>
          </a:prstGeom>
          <a:noFill/>
        </p:spPr>
        <p:txBody>
          <a:bodyPr wrap="square" rtlCol="0">
            <a:spAutoFit/>
          </a:bodyPr>
          <a:lstStyle/>
          <a:p>
            <a:r>
              <a:rPr lang="en-IN" sz="2400" b="1" dirty="0"/>
              <a:t>AI Auditor</a:t>
            </a:r>
          </a:p>
        </p:txBody>
      </p:sp>
      <p:sp>
        <p:nvSpPr>
          <p:cNvPr id="9" name="TextBox 8">
            <a:extLst>
              <a:ext uri="{FF2B5EF4-FFF2-40B4-BE49-F238E27FC236}">
                <a16:creationId xmlns:a16="http://schemas.microsoft.com/office/drawing/2014/main" id="{C137F626-29B4-6BC8-2509-3D26DA53B6BF}"/>
              </a:ext>
            </a:extLst>
          </p:cNvPr>
          <p:cNvSpPr txBox="1"/>
          <p:nvPr/>
        </p:nvSpPr>
        <p:spPr>
          <a:xfrm>
            <a:off x="514905" y="1612122"/>
            <a:ext cx="5877017" cy="307777"/>
          </a:xfrm>
          <a:prstGeom prst="rect">
            <a:avLst/>
          </a:prstGeom>
          <a:noFill/>
        </p:spPr>
        <p:txBody>
          <a:bodyPr wrap="square" lIns="91440" tIns="45720" rIns="91440" bIns="45720" rtlCol="0" anchor="t">
            <a:spAutoFit/>
          </a:bodyPr>
          <a:lstStyle/>
          <a:p>
            <a:r>
              <a:rPr lang="en-IN" sz="1400" b="1" dirty="0">
                <a:ea typeface="+mn-lt"/>
                <a:cs typeface="+mn-lt"/>
              </a:rPr>
              <a:t>Transform Business with Cutting-Edge LLM Capabilities </a:t>
            </a:r>
            <a:endParaRPr lang="en-US" b="1" dirty="0">
              <a:cs typeface="Calibri"/>
            </a:endParaRPr>
          </a:p>
        </p:txBody>
      </p:sp>
      <p:sp>
        <p:nvSpPr>
          <p:cNvPr id="11" name="TextBox 10">
            <a:extLst>
              <a:ext uri="{FF2B5EF4-FFF2-40B4-BE49-F238E27FC236}">
                <a16:creationId xmlns:a16="http://schemas.microsoft.com/office/drawing/2014/main" id="{C1F551CF-C5DF-638C-C32B-041104906B11}"/>
              </a:ext>
            </a:extLst>
          </p:cNvPr>
          <p:cNvSpPr txBox="1"/>
          <p:nvPr/>
        </p:nvSpPr>
        <p:spPr>
          <a:xfrm>
            <a:off x="1909201" y="2199714"/>
            <a:ext cx="4840554" cy="830997"/>
          </a:xfrm>
          <a:prstGeom prst="rect">
            <a:avLst/>
          </a:prstGeom>
          <a:noFill/>
        </p:spPr>
        <p:txBody>
          <a:bodyPr wrap="square" lIns="91440" tIns="45720" rIns="91440" bIns="45720" rtlCol="0" anchor="t">
            <a:spAutoFit/>
          </a:bodyPr>
          <a:lstStyle/>
          <a:p>
            <a:pPr algn="just"/>
            <a:r>
              <a:rPr lang="en-IN" sz="1200" b="1" u="sng" dirty="0">
                <a:ea typeface="+mn-lt"/>
                <a:cs typeface="+mn-lt"/>
              </a:rPr>
              <a:t>Holistic Interaction Analysis:</a:t>
            </a:r>
            <a:endParaRPr lang="en-US" b="1" u="sng" dirty="0">
              <a:cs typeface="Calibri" panose="020F0502020204030204"/>
            </a:endParaRPr>
          </a:p>
          <a:p>
            <a:pPr marL="171450" indent="-171450" algn="just">
              <a:buFont typeface="Arial"/>
              <a:buChar char="•"/>
            </a:pPr>
            <a:r>
              <a:rPr lang="en-US" sz="1200" dirty="0">
                <a:ea typeface="+mn-lt"/>
                <a:cs typeface="+mn-lt"/>
              </a:rPr>
              <a:t>100% comprehensive review of customer interactions across voice</a:t>
            </a:r>
          </a:p>
          <a:p>
            <a:pPr marL="171450" indent="-171450" algn="just">
              <a:buFont typeface="Arial"/>
              <a:buChar char="•"/>
            </a:pPr>
            <a:r>
              <a:rPr lang="en-US" sz="1200" dirty="0">
                <a:ea typeface="+mn-lt"/>
                <a:cs typeface="+mn-lt"/>
              </a:rPr>
              <a:t>Ensure no critical data is missed and gain comprehensive insights into customer experience</a:t>
            </a:r>
            <a:endParaRPr lang="en-US" sz="1200" dirty="0">
              <a:cs typeface="Calibri" panose="020F0502020204030204"/>
            </a:endParaRPr>
          </a:p>
        </p:txBody>
      </p:sp>
      <p:pic>
        <p:nvPicPr>
          <p:cNvPr id="14" name="Graphic 13">
            <a:extLst>
              <a:ext uri="{FF2B5EF4-FFF2-40B4-BE49-F238E27FC236}">
                <a16:creationId xmlns:a16="http://schemas.microsoft.com/office/drawing/2014/main" id="{3E0F0E98-710A-0793-FA3B-539EF42B80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0572" y="5471125"/>
            <a:ext cx="1215998" cy="883801"/>
          </a:xfrm>
          <a:prstGeom prst="rect">
            <a:avLst/>
          </a:prstGeom>
        </p:spPr>
      </p:pic>
      <p:sp>
        <p:nvSpPr>
          <p:cNvPr id="15" name="TextBox 14">
            <a:extLst>
              <a:ext uri="{FF2B5EF4-FFF2-40B4-BE49-F238E27FC236}">
                <a16:creationId xmlns:a16="http://schemas.microsoft.com/office/drawing/2014/main" id="{C2591A49-7373-55C3-BBA2-00312B043C16}"/>
              </a:ext>
            </a:extLst>
          </p:cNvPr>
          <p:cNvSpPr txBox="1"/>
          <p:nvPr/>
        </p:nvSpPr>
        <p:spPr>
          <a:xfrm>
            <a:off x="1888970" y="3246064"/>
            <a:ext cx="4816492" cy="830997"/>
          </a:xfrm>
          <a:prstGeom prst="rect">
            <a:avLst/>
          </a:prstGeom>
          <a:noFill/>
        </p:spPr>
        <p:txBody>
          <a:bodyPr wrap="square" lIns="91440" tIns="45720" rIns="91440" bIns="45720" rtlCol="0" anchor="t">
            <a:spAutoFit/>
          </a:bodyPr>
          <a:lstStyle/>
          <a:p>
            <a:pPr algn="just"/>
            <a:r>
              <a:rPr lang="en-IN" sz="1200" b="1" u="sng" dirty="0">
                <a:ea typeface="+mn-lt"/>
                <a:cs typeface="+mn-lt"/>
              </a:rPr>
              <a:t>Ensuring SLA Achievements:</a:t>
            </a:r>
            <a:endParaRPr lang="en-US" b="1" u="sng" dirty="0">
              <a:cs typeface="Calibri" panose="020F0502020204030204"/>
            </a:endParaRPr>
          </a:p>
          <a:p>
            <a:pPr marL="171450" indent="-171450" algn="just">
              <a:buFont typeface="Arial"/>
              <a:buChar char="•"/>
            </a:pPr>
            <a:r>
              <a:rPr lang="en-US" sz="1200" dirty="0">
                <a:ea typeface="+mn-lt"/>
                <a:cs typeface="+mn-lt"/>
              </a:rPr>
              <a:t>Identifying issues with soft skills, escalations, dead air, Zero Tolerance Policy (ZTP), and Average Handle Time (AHT).</a:t>
            </a:r>
          </a:p>
          <a:p>
            <a:pPr marL="171450" indent="-171450" algn="just">
              <a:buFont typeface="Arial"/>
              <a:buChar char="•"/>
            </a:pPr>
            <a:r>
              <a:rPr lang="en-US" sz="1200" dirty="0">
                <a:ea typeface="+mn-lt"/>
                <a:cs typeface="+mn-lt"/>
              </a:rPr>
              <a:t>Focus resources on the most impactful areas to enhance service quality.</a:t>
            </a:r>
          </a:p>
        </p:txBody>
      </p:sp>
      <p:sp>
        <p:nvSpPr>
          <p:cNvPr id="16" name="TextBox 15">
            <a:extLst>
              <a:ext uri="{FF2B5EF4-FFF2-40B4-BE49-F238E27FC236}">
                <a16:creationId xmlns:a16="http://schemas.microsoft.com/office/drawing/2014/main" id="{C41B162F-DDC5-0B12-C5D9-4495B20A1E8E}"/>
              </a:ext>
            </a:extLst>
          </p:cNvPr>
          <p:cNvSpPr txBox="1"/>
          <p:nvPr/>
        </p:nvSpPr>
        <p:spPr>
          <a:xfrm>
            <a:off x="1909201" y="4331808"/>
            <a:ext cx="4816491" cy="830997"/>
          </a:xfrm>
          <a:prstGeom prst="rect">
            <a:avLst/>
          </a:prstGeom>
          <a:noFill/>
        </p:spPr>
        <p:txBody>
          <a:bodyPr wrap="square" lIns="91440" tIns="45720" rIns="91440" bIns="45720" rtlCol="0" anchor="t">
            <a:spAutoFit/>
          </a:bodyPr>
          <a:lstStyle/>
          <a:p>
            <a:pPr algn="just"/>
            <a:r>
              <a:rPr lang="en-IN" sz="1200" b="1" u="sng" dirty="0">
                <a:cs typeface="Calibri"/>
              </a:rPr>
              <a:t>QA Evaluation and Performance dashboard:</a:t>
            </a:r>
            <a:endParaRPr lang="en-US" dirty="0"/>
          </a:p>
          <a:p>
            <a:pPr marL="171450" indent="-171450" algn="just">
              <a:buFont typeface="Arial"/>
              <a:buChar char="•"/>
            </a:pPr>
            <a:r>
              <a:rPr lang="en-US" sz="1200" dirty="0">
                <a:ea typeface="+mn-lt"/>
                <a:cs typeface="+mn-lt"/>
              </a:rPr>
              <a:t>Generate detailed reports effortlessly for QA evaluation</a:t>
            </a:r>
          </a:p>
          <a:p>
            <a:pPr marL="171450" indent="-171450" algn="just">
              <a:buFont typeface="Arial"/>
              <a:buChar char="•"/>
            </a:pPr>
            <a:r>
              <a:rPr lang="en-US" sz="1200" dirty="0">
                <a:ea typeface="+mn-lt"/>
                <a:cs typeface="+mn-lt"/>
              </a:rPr>
              <a:t>Pinpoint specific improvement areas and visualize performance trends to drive targeted coaching</a:t>
            </a:r>
            <a:endParaRPr lang="en-US" sz="1200" dirty="0">
              <a:cs typeface="Calibri"/>
            </a:endParaRPr>
          </a:p>
        </p:txBody>
      </p:sp>
      <p:sp>
        <p:nvSpPr>
          <p:cNvPr id="17" name="TextBox 16">
            <a:extLst>
              <a:ext uri="{FF2B5EF4-FFF2-40B4-BE49-F238E27FC236}">
                <a16:creationId xmlns:a16="http://schemas.microsoft.com/office/drawing/2014/main" id="{4D2C8F7B-52B7-9D60-88F2-AC617A8271B0}"/>
              </a:ext>
            </a:extLst>
          </p:cNvPr>
          <p:cNvSpPr txBox="1"/>
          <p:nvPr/>
        </p:nvSpPr>
        <p:spPr>
          <a:xfrm>
            <a:off x="1913211" y="5339263"/>
            <a:ext cx="4816491" cy="1015663"/>
          </a:xfrm>
          <a:prstGeom prst="rect">
            <a:avLst/>
          </a:prstGeom>
          <a:noFill/>
        </p:spPr>
        <p:txBody>
          <a:bodyPr wrap="square" lIns="91440" tIns="45720" rIns="91440" bIns="45720" rtlCol="0" anchor="t">
            <a:spAutoFit/>
          </a:bodyPr>
          <a:lstStyle/>
          <a:p>
            <a:pPr algn="just"/>
            <a:r>
              <a:rPr lang="en-IN" sz="1200" b="1" u="sng" dirty="0">
                <a:solidFill>
                  <a:srgbClr val="111111"/>
                </a:solidFill>
                <a:ea typeface="+mn-lt"/>
                <a:cs typeface="+mn-lt"/>
              </a:rPr>
              <a:t>Enhanced Communication &amp; Interaction Analytics:</a:t>
            </a:r>
            <a:endParaRPr lang="en-US" dirty="0">
              <a:cs typeface="Calibri" panose="020F0502020204030204"/>
            </a:endParaRPr>
          </a:p>
          <a:p>
            <a:pPr marL="171450" indent="-171450" algn="just">
              <a:buFont typeface="Arial"/>
              <a:buChar char="•"/>
            </a:pPr>
            <a:r>
              <a:rPr lang="en-IN" sz="1200" dirty="0">
                <a:solidFill>
                  <a:srgbClr val="111111"/>
                </a:solidFill>
                <a:cs typeface="Calibri"/>
              </a:rPr>
              <a:t>Asses and review agent soft skills during escalation calls and identify the improvement zone for training.</a:t>
            </a:r>
          </a:p>
          <a:p>
            <a:pPr marL="171450" indent="-171450" algn="just">
              <a:buFont typeface="Arial"/>
              <a:buChar char="•"/>
            </a:pPr>
            <a:r>
              <a:rPr lang="en-IN" sz="1200" dirty="0">
                <a:solidFill>
                  <a:srgbClr val="111111"/>
                </a:solidFill>
                <a:cs typeface="Calibri"/>
              </a:rPr>
              <a:t>Analyse the nuances of conversation, including interjection, response timing and objection handling to ensure effective solution to customer.</a:t>
            </a:r>
          </a:p>
        </p:txBody>
      </p:sp>
      <p:pic>
        <p:nvPicPr>
          <p:cNvPr id="23" name="Graphic 22">
            <a:extLst>
              <a:ext uri="{FF2B5EF4-FFF2-40B4-BE49-F238E27FC236}">
                <a16:creationId xmlns:a16="http://schemas.microsoft.com/office/drawing/2014/main" id="{82B4606B-F0B5-DF13-DB69-E486B2CB3A1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8172" y="4411032"/>
            <a:ext cx="1320798" cy="883800"/>
          </a:xfrm>
          <a:prstGeom prst="rect">
            <a:avLst/>
          </a:prstGeom>
        </p:spPr>
      </p:pic>
      <p:pic>
        <p:nvPicPr>
          <p:cNvPr id="2" name="Picture 1">
            <a:extLst>
              <a:ext uri="{FF2B5EF4-FFF2-40B4-BE49-F238E27FC236}">
                <a16:creationId xmlns:a16="http://schemas.microsoft.com/office/drawing/2014/main" id="{41D39E18-C567-7CEF-9848-0104F7F73B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93008" y="1574795"/>
            <a:ext cx="4535972" cy="4535972"/>
          </a:xfrm>
          <a:prstGeom prst="rect">
            <a:avLst/>
          </a:prstGeom>
          <a:ln>
            <a:noFill/>
          </a:ln>
          <a:effectLst>
            <a:softEdge rad="112500"/>
          </a:effectLst>
        </p:spPr>
      </p:pic>
      <p:pic>
        <p:nvPicPr>
          <p:cNvPr id="1026" name="Picture 2" descr="Businessman holding pencil at big complete checklist with tick marks">
            <a:extLst>
              <a:ext uri="{FF2B5EF4-FFF2-40B4-BE49-F238E27FC236}">
                <a16:creationId xmlns:a16="http://schemas.microsoft.com/office/drawing/2014/main" id="{D40A103A-3AEB-38AC-8976-9F9B989D7A3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8907" y="3127332"/>
            <a:ext cx="1590294" cy="10593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en success laptop relieve work from home computer great">
            <a:extLst>
              <a:ext uri="{FF2B5EF4-FFF2-40B4-BE49-F238E27FC236}">
                <a16:creationId xmlns:a16="http://schemas.microsoft.com/office/drawing/2014/main" id="{9B5CE6ED-7A24-6064-9616-1A05DF4C5A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0142" y="2087368"/>
            <a:ext cx="1287824" cy="1107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336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E143C1-7E7C-A56B-D00B-A4B73A0AD2C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91A0CC05-BF1C-A39B-1A26-CC60A994AAC1}"/>
              </a:ext>
            </a:extLst>
          </p:cNvPr>
          <p:cNvSpPr/>
          <p:nvPr/>
        </p:nvSpPr>
        <p:spPr>
          <a:xfrm>
            <a:off x="136800" y="6635324"/>
            <a:ext cx="11880000" cy="140677"/>
          </a:xfrm>
          <a:prstGeom prst="rect">
            <a:avLst/>
          </a:prstGeom>
          <a:solidFill>
            <a:srgbClr val="9B845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itle 1">
            <a:extLst>
              <a:ext uri="{FF2B5EF4-FFF2-40B4-BE49-F238E27FC236}">
                <a16:creationId xmlns:a16="http://schemas.microsoft.com/office/drawing/2014/main" id="{DE11D1AE-4266-1E8F-55CF-D83FF2B73215}"/>
              </a:ext>
            </a:extLst>
          </p:cNvPr>
          <p:cNvSpPr txBox="1">
            <a:spLocks/>
          </p:cNvSpPr>
          <p:nvPr/>
        </p:nvSpPr>
        <p:spPr>
          <a:xfrm>
            <a:off x="196757" y="153143"/>
            <a:ext cx="11632223" cy="55983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mn-lt"/>
              </a:rPr>
              <a:t>Case Study</a:t>
            </a:r>
          </a:p>
        </p:txBody>
      </p:sp>
      <p:sp>
        <p:nvSpPr>
          <p:cNvPr id="8" name="Slide Number Placeholder 5">
            <a:extLst>
              <a:ext uri="{FF2B5EF4-FFF2-40B4-BE49-F238E27FC236}">
                <a16:creationId xmlns:a16="http://schemas.microsoft.com/office/drawing/2014/main" id="{49973435-AD6F-EDC9-FE53-B35FA4440357}"/>
              </a:ext>
            </a:extLst>
          </p:cNvPr>
          <p:cNvSpPr>
            <a:spLocks noGrp="1"/>
          </p:cNvSpPr>
          <p:nvPr>
            <p:ph type="sldNum" sz="quarter" idx="12"/>
          </p:nvPr>
        </p:nvSpPr>
        <p:spPr>
          <a:xfrm>
            <a:off x="9243645" y="6635324"/>
            <a:ext cx="2743200" cy="140677"/>
          </a:xfrm>
          <a:prstGeom prst="rect">
            <a:avLst/>
          </a:prstGeom>
          <a:ln>
            <a:noFill/>
          </a:ln>
        </p:spPr>
        <p:txBody>
          <a:bodyPr/>
          <a:lstStyle>
            <a:lvl1pPr>
              <a:defRPr>
                <a:solidFill>
                  <a:schemeClr val="tx1">
                    <a:lumMod val="75000"/>
                    <a:lumOff val="25000"/>
                  </a:schemeClr>
                </a:solidFill>
              </a:defRPr>
            </a:lvl1pPr>
          </a:lstStyle>
          <a:p>
            <a:r>
              <a:rPr lang="en-IN" dirty="0"/>
              <a:t>7</a:t>
            </a:r>
          </a:p>
        </p:txBody>
      </p:sp>
      <p:cxnSp>
        <p:nvCxnSpPr>
          <p:cNvPr id="10" name="Straight Connector 9">
            <a:extLst>
              <a:ext uri="{FF2B5EF4-FFF2-40B4-BE49-F238E27FC236}">
                <a16:creationId xmlns:a16="http://schemas.microsoft.com/office/drawing/2014/main" id="{B7C27D04-6B42-32D6-FBC5-8877EDA08C7C}"/>
              </a:ext>
              <a:ext uri="{C183D7F6-B498-43B3-948B-1728B52AA6E4}">
                <adec:decorative xmlns:adec="http://schemas.microsoft.com/office/drawing/2017/decorative" val="1"/>
              </a:ext>
            </a:extLst>
          </p:cNvPr>
          <p:cNvCxnSpPr>
            <a:cxnSpLocks/>
          </p:cNvCxnSpPr>
          <p:nvPr/>
        </p:nvCxnSpPr>
        <p:spPr>
          <a:xfrm flipV="1">
            <a:off x="135530" y="712981"/>
            <a:ext cx="11880000" cy="12804"/>
          </a:xfrm>
          <a:prstGeom prst="line">
            <a:avLst/>
          </a:prstGeom>
          <a:ln w="28575">
            <a:solidFill>
              <a:srgbClr val="9B8453"/>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083DEF84-F210-6271-22AA-EE5901AC98BF}"/>
              </a:ext>
            </a:extLst>
          </p:cNvPr>
          <p:cNvPicPr>
            <a:picLocks noChangeAspect="1"/>
          </p:cNvPicPr>
          <p:nvPr/>
        </p:nvPicPr>
        <p:blipFill rotWithShape="1">
          <a:blip r:embed="rId2">
            <a:extLst>
              <a:ext uri="{28A0092B-C50C-407E-A947-70E740481C1C}">
                <a14:useLocalDpi xmlns:a14="http://schemas.microsoft.com/office/drawing/2010/main" val="0"/>
              </a:ext>
            </a:extLst>
          </a:blip>
          <a:srcRect r="38960"/>
          <a:stretch/>
        </p:blipFill>
        <p:spPr>
          <a:xfrm>
            <a:off x="10120507" y="81999"/>
            <a:ext cx="1720388" cy="630982"/>
          </a:xfrm>
          <a:prstGeom prst="rect">
            <a:avLst/>
          </a:prstGeom>
        </p:spPr>
      </p:pic>
      <p:sp>
        <p:nvSpPr>
          <p:cNvPr id="5" name="TextBox 4">
            <a:extLst>
              <a:ext uri="{FF2B5EF4-FFF2-40B4-BE49-F238E27FC236}">
                <a16:creationId xmlns:a16="http://schemas.microsoft.com/office/drawing/2014/main" id="{D27BFA29-5FA1-E39F-D44A-FB6BFA56C3D3}"/>
              </a:ext>
            </a:extLst>
          </p:cNvPr>
          <p:cNvSpPr txBox="1"/>
          <p:nvPr/>
        </p:nvSpPr>
        <p:spPr>
          <a:xfrm>
            <a:off x="523783" y="1075478"/>
            <a:ext cx="5572217" cy="707886"/>
          </a:xfrm>
          <a:prstGeom prst="rect">
            <a:avLst/>
          </a:prstGeom>
          <a:noFill/>
        </p:spPr>
        <p:txBody>
          <a:bodyPr wrap="square" rtlCol="0">
            <a:spAutoFit/>
          </a:bodyPr>
          <a:lstStyle/>
          <a:p>
            <a:r>
              <a:rPr lang="en-IN" sz="2000" b="1" dirty="0"/>
              <a:t>Challenges faced by contact centres in maintaining Customer Satisfaction and Loyalty </a:t>
            </a:r>
          </a:p>
        </p:txBody>
      </p:sp>
      <p:sp>
        <p:nvSpPr>
          <p:cNvPr id="9" name="TextBox 8">
            <a:extLst>
              <a:ext uri="{FF2B5EF4-FFF2-40B4-BE49-F238E27FC236}">
                <a16:creationId xmlns:a16="http://schemas.microsoft.com/office/drawing/2014/main" id="{2AC46DEE-0601-4709-09FB-CBC2EDBC4AD4}"/>
              </a:ext>
            </a:extLst>
          </p:cNvPr>
          <p:cNvSpPr txBox="1"/>
          <p:nvPr/>
        </p:nvSpPr>
        <p:spPr>
          <a:xfrm>
            <a:off x="523783" y="2016238"/>
            <a:ext cx="5469721" cy="523220"/>
          </a:xfrm>
          <a:prstGeom prst="rect">
            <a:avLst/>
          </a:prstGeom>
          <a:noFill/>
        </p:spPr>
        <p:txBody>
          <a:bodyPr wrap="square" rtlCol="0">
            <a:spAutoFit/>
          </a:bodyPr>
          <a:lstStyle/>
          <a:p>
            <a:pPr marL="285750" indent="-285750">
              <a:buFont typeface="Arial" panose="020B0604020202020204" pitchFamily="34" charset="0"/>
              <a:buChar char="•"/>
            </a:pPr>
            <a:r>
              <a:rPr lang="en-US" sz="1400" b="1" dirty="0"/>
              <a:t>High Operational Costs</a:t>
            </a:r>
            <a:r>
              <a:rPr lang="en-US" sz="1400" dirty="0"/>
              <a:t>: Maintaining a large team of human agents is expensive, with costs including salaries, training, and infrastructure.</a:t>
            </a:r>
          </a:p>
        </p:txBody>
      </p:sp>
      <p:sp>
        <p:nvSpPr>
          <p:cNvPr id="15" name="TextBox 14">
            <a:extLst>
              <a:ext uri="{FF2B5EF4-FFF2-40B4-BE49-F238E27FC236}">
                <a16:creationId xmlns:a16="http://schemas.microsoft.com/office/drawing/2014/main" id="{008F5976-ED31-C961-F95F-999B402EA3D0}"/>
              </a:ext>
            </a:extLst>
          </p:cNvPr>
          <p:cNvSpPr txBox="1"/>
          <p:nvPr/>
        </p:nvSpPr>
        <p:spPr>
          <a:xfrm>
            <a:off x="543146" y="3405104"/>
            <a:ext cx="5469722" cy="523220"/>
          </a:xfrm>
          <a:prstGeom prst="rect">
            <a:avLst/>
          </a:prstGeom>
          <a:noFill/>
        </p:spPr>
        <p:txBody>
          <a:bodyPr wrap="square" rtlCol="0">
            <a:spAutoFit/>
          </a:bodyPr>
          <a:lstStyle/>
          <a:p>
            <a:pPr marL="285750" indent="-285750">
              <a:buFont typeface="Arial" panose="020B0604020202020204" pitchFamily="34" charset="0"/>
              <a:buChar char="•"/>
            </a:pPr>
            <a:r>
              <a:rPr lang="en-US" sz="1400" b="1" dirty="0"/>
              <a:t>Scalability Issues</a:t>
            </a:r>
            <a:r>
              <a:rPr lang="en-US" sz="1400" dirty="0"/>
              <a:t>: During peak times, it is challenging to scale human resources quickly to meet the increased call volumes.</a:t>
            </a:r>
            <a:endParaRPr lang="en-IN" sz="1400" dirty="0"/>
          </a:p>
        </p:txBody>
      </p:sp>
      <p:sp>
        <p:nvSpPr>
          <p:cNvPr id="16" name="TextBox 15">
            <a:extLst>
              <a:ext uri="{FF2B5EF4-FFF2-40B4-BE49-F238E27FC236}">
                <a16:creationId xmlns:a16="http://schemas.microsoft.com/office/drawing/2014/main" id="{B92D5307-B460-0B17-79B1-6FBB9E9CF522}"/>
              </a:ext>
            </a:extLst>
          </p:cNvPr>
          <p:cNvSpPr txBox="1"/>
          <p:nvPr/>
        </p:nvSpPr>
        <p:spPr>
          <a:xfrm>
            <a:off x="543146" y="4619136"/>
            <a:ext cx="5372071" cy="738664"/>
          </a:xfrm>
          <a:prstGeom prst="rect">
            <a:avLst/>
          </a:prstGeom>
          <a:noFill/>
        </p:spPr>
        <p:txBody>
          <a:bodyPr wrap="square" rtlCol="0">
            <a:spAutoFit/>
          </a:bodyPr>
          <a:lstStyle/>
          <a:p>
            <a:pPr marL="285750" indent="-285750">
              <a:buFont typeface="Arial" panose="020B0604020202020204" pitchFamily="34" charset="0"/>
              <a:buChar char="•"/>
            </a:pPr>
            <a:r>
              <a:rPr lang="en-US" sz="1400" b="1" dirty="0"/>
              <a:t>Negative ROI Processes</a:t>
            </a:r>
            <a:r>
              <a:rPr lang="en-US" sz="1400" dirty="0"/>
              <a:t>: Certain processes, such as handling frequent simple queries, often result in negative ROI due to their high handling costs and low revenue impact.</a:t>
            </a:r>
            <a:endParaRPr lang="en-IN" sz="1400" dirty="0"/>
          </a:p>
        </p:txBody>
      </p:sp>
      <p:sp>
        <p:nvSpPr>
          <p:cNvPr id="2" name="TextBox 1">
            <a:extLst>
              <a:ext uri="{FF2B5EF4-FFF2-40B4-BE49-F238E27FC236}">
                <a16:creationId xmlns:a16="http://schemas.microsoft.com/office/drawing/2014/main" id="{CD32045E-76A2-5B58-DA82-A3433EF3651A}"/>
              </a:ext>
            </a:extLst>
          </p:cNvPr>
          <p:cNvSpPr txBox="1"/>
          <p:nvPr/>
        </p:nvSpPr>
        <p:spPr>
          <a:xfrm>
            <a:off x="523782" y="2602949"/>
            <a:ext cx="5469721" cy="738664"/>
          </a:xfrm>
          <a:prstGeom prst="rect">
            <a:avLst/>
          </a:prstGeom>
          <a:noFill/>
        </p:spPr>
        <p:txBody>
          <a:bodyPr wrap="square" rtlCol="0">
            <a:spAutoFit/>
          </a:bodyPr>
          <a:lstStyle/>
          <a:p>
            <a:pPr marL="285750" indent="-285750">
              <a:buFont typeface="Arial" panose="020B0604020202020204" pitchFamily="34" charset="0"/>
              <a:buChar char="•"/>
            </a:pPr>
            <a:r>
              <a:rPr lang="en-US" sz="1400" b="1" dirty="0"/>
              <a:t>Agent Burnout</a:t>
            </a:r>
            <a:r>
              <a:rPr lang="en-US" sz="1400" dirty="0"/>
              <a:t>: Repetitive and monotonous tasks lead to high employee burnout, impacting productivity and service quality. It also leads to high agent attrition.</a:t>
            </a:r>
          </a:p>
        </p:txBody>
      </p:sp>
      <p:sp>
        <p:nvSpPr>
          <p:cNvPr id="4" name="TextBox 3">
            <a:extLst>
              <a:ext uri="{FF2B5EF4-FFF2-40B4-BE49-F238E27FC236}">
                <a16:creationId xmlns:a16="http://schemas.microsoft.com/office/drawing/2014/main" id="{79107AD0-DA0C-490A-91EB-C89A6F78A1E6}"/>
              </a:ext>
            </a:extLst>
          </p:cNvPr>
          <p:cNvSpPr txBox="1"/>
          <p:nvPr/>
        </p:nvSpPr>
        <p:spPr>
          <a:xfrm>
            <a:off x="543146" y="4009246"/>
            <a:ext cx="5469722" cy="523220"/>
          </a:xfrm>
          <a:prstGeom prst="rect">
            <a:avLst/>
          </a:prstGeom>
          <a:noFill/>
        </p:spPr>
        <p:txBody>
          <a:bodyPr wrap="square" rtlCol="0">
            <a:spAutoFit/>
          </a:bodyPr>
          <a:lstStyle/>
          <a:p>
            <a:pPr marL="285750" indent="-285750">
              <a:buFont typeface="Arial" panose="020B0604020202020204" pitchFamily="34" charset="0"/>
              <a:buChar char="•"/>
            </a:pPr>
            <a:r>
              <a:rPr lang="en-US" sz="1400" b="1" dirty="0"/>
              <a:t>Inconsistent Service Quality</a:t>
            </a:r>
            <a:r>
              <a:rPr lang="en-US" sz="1400" dirty="0"/>
              <a:t>: Variability in agent performance can lead to inconsistent customer experiences.</a:t>
            </a:r>
            <a:endParaRPr lang="en-IN" sz="1400" dirty="0"/>
          </a:p>
        </p:txBody>
      </p:sp>
      <p:sp>
        <p:nvSpPr>
          <p:cNvPr id="12" name="TextBox 11">
            <a:extLst>
              <a:ext uri="{FF2B5EF4-FFF2-40B4-BE49-F238E27FC236}">
                <a16:creationId xmlns:a16="http://schemas.microsoft.com/office/drawing/2014/main" id="{05C9AF77-D0AA-5FAB-E183-645010815D1C}"/>
              </a:ext>
            </a:extLst>
          </p:cNvPr>
          <p:cNvSpPr txBox="1"/>
          <p:nvPr/>
        </p:nvSpPr>
        <p:spPr>
          <a:xfrm>
            <a:off x="6371174" y="1075478"/>
            <a:ext cx="5572217" cy="707886"/>
          </a:xfrm>
          <a:prstGeom prst="rect">
            <a:avLst/>
          </a:prstGeom>
          <a:noFill/>
        </p:spPr>
        <p:txBody>
          <a:bodyPr wrap="square" rtlCol="0">
            <a:spAutoFit/>
          </a:bodyPr>
          <a:lstStyle/>
          <a:p>
            <a:r>
              <a:rPr lang="en-IN" sz="2000" b="1" dirty="0"/>
              <a:t>Opportunities with Vaani AI to improve Customer Satisfaction and Loyalty</a:t>
            </a:r>
          </a:p>
        </p:txBody>
      </p:sp>
      <p:sp>
        <p:nvSpPr>
          <p:cNvPr id="14" name="TextBox 13">
            <a:extLst>
              <a:ext uri="{FF2B5EF4-FFF2-40B4-BE49-F238E27FC236}">
                <a16:creationId xmlns:a16="http://schemas.microsoft.com/office/drawing/2014/main" id="{873487A4-E337-F1AD-99C7-2231D4904F43}"/>
              </a:ext>
            </a:extLst>
          </p:cNvPr>
          <p:cNvSpPr txBox="1"/>
          <p:nvPr/>
        </p:nvSpPr>
        <p:spPr>
          <a:xfrm>
            <a:off x="6371174" y="2016238"/>
            <a:ext cx="5469721" cy="523220"/>
          </a:xfrm>
          <a:prstGeom prst="rect">
            <a:avLst/>
          </a:prstGeom>
          <a:noFill/>
        </p:spPr>
        <p:txBody>
          <a:bodyPr wrap="square" rtlCol="0">
            <a:spAutoFit/>
          </a:bodyPr>
          <a:lstStyle/>
          <a:p>
            <a:pPr marL="285750" indent="-285750">
              <a:buFont typeface="Arial" panose="020B0604020202020204" pitchFamily="34" charset="0"/>
              <a:buChar char="•"/>
            </a:pPr>
            <a:r>
              <a:rPr lang="en-US" sz="1400" b="1" dirty="0"/>
              <a:t>Cost Reduction</a:t>
            </a:r>
            <a:r>
              <a:rPr lang="en-US" sz="1400" dirty="0"/>
              <a:t>: By automating repetitive and low-value tasks, Vaani AI significantly reduces operational costs.</a:t>
            </a:r>
          </a:p>
        </p:txBody>
      </p:sp>
      <p:sp>
        <p:nvSpPr>
          <p:cNvPr id="17" name="TextBox 16">
            <a:extLst>
              <a:ext uri="{FF2B5EF4-FFF2-40B4-BE49-F238E27FC236}">
                <a16:creationId xmlns:a16="http://schemas.microsoft.com/office/drawing/2014/main" id="{ABB71D37-1987-E51C-E170-10D7A6B98180}"/>
              </a:ext>
            </a:extLst>
          </p:cNvPr>
          <p:cNvSpPr txBox="1"/>
          <p:nvPr/>
        </p:nvSpPr>
        <p:spPr>
          <a:xfrm>
            <a:off x="6422420" y="3387977"/>
            <a:ext cx="5469721" cy="523220"/>
          </a:xfrm>
          <a:prstGeom prst="rect">
            <a:avLst/>
          </a:prstGeom>
          <a:noFill/>
        </p:spPr>
        <p:txBody>
          <a:bodyPr wrap="square" rtlCol="0">
            <a:spAutoFit/>
          </a:bodyPr>
          <a:lstStyle/>
          <a:p>
            <a:pPr marL="285750" indent="-285750">
              <a:buFont typeface="Arial" panose="020B0604020202020204" pitchFamily="34" charset="0"/>
              <a:buChar char="•"/>
            </a:pPr>
            <a:r>
              <a:rPr lang="en-US" sz="1400" b="1" dirty="0"/>
              <a:t>Enhanced Scalability</a:t>
            </a:r>
            <a:r>
              <a:rPr lang="en-US" sz="1400" dirty="0"/>
              <a:t>: Vaani AI can handle unlimited call volumes, ensuring seamless service during peak times.</a:t>
            </a:r>
          </a:p>
        </p:txBody>
      </p:sp>
      <p:sp>
        <p:nvSpPr>
          <p:cNvPr id="19" name="TextBox 18">
            <a:extLst>
              <a:ext uri="{FF2B5EF4-FFF2-40B4-BE49-F238E27FC236}">
                <a16:creationId xmlns:a16="http://schemas.microsoft.com/office/drawing/2014/main" id="{86578FFD-0B43-D1C4-4954-23963D1C3655}"/>
              </a:ext>
            </a:extLst>
          </p:cNvPr>
          <p:cNvSpPr txBox="1"/>
          <p:nvPr/>
        </p:nvSpPr>
        <p:spPr>
          <a:xfrm>
            <a:off x="6422420" y="2597431"/>
            <a:ext cx="5469721" cy="738664"/>
          </a:xfrm>
          <a:prstGeom prst="rect">
            <a:avLst/>
          </a:prstGeom>
          <a:noFill/>
        </p:spPr>
        <p:txBody>
          <a:bodyPr wrap="square" rtlCol="0">
            <a:spAutoFit/>
          </a:bodyPr>
          <a:lstStyle/>
          <a:p>
            <a:pPr marL="285750" indent="-285750">
              <a:buFont typeface="Arial" panose="020B0604020202020204" pitchFamily="34" charset="0"/>
              <a:buChar char="•"/>
            </a:pPr>
            <a:r>
              <a:rPr lang="en-US" sz="1400" b="1" dirty="0"/>
              <a:t>Improved Agent Satisfaction</a:t>
            </a:r>
            <a:r>
              <a:rPr lang="en-US" sz="1400" dirty="0"/>
              <a:t>: Offloading monotonous tasks to Vaani AI allows human agents to focus on more complex and rewarding interactions, reducing burnout and increases employee retention.</a:t>
            </a:r>
          </a:p>
        </p:txBody>
      </p:sp>
      <p:sp>
        <p:nvSpPr>
          <p:cNvPr id="20" name="TextBox 19">
            <a:extLst>
              <a:ext uri="{FF2B5EF4-FFF2-40B4-BE49-F238E27FC236}">
                <a16:creationId xmlns:a16="http://schemas.microsoft.com/office/drawing/2014/main" id="{DB3F596C-99F4-ACEA-5A41-E67513D847AE}"/>
              </a:ext>
            </a:extLst>
          </p:cNvPr>
          <p:cNvSpPr txBox="1"/>
          <p:nvPr/>
        </p:nvSpPr>
        <p:spPr>
          <a:xfrm>
            <a:off x="6422419" y="3982518"/>
            <a:ext cx="5469721" cy="523220"/>
          </a:xfrm>
          <a:prstGeom prst="rect">
            <a:avLst/>
          </a:prstGeom>
          <a:noFill/>
        </p:spPr>
        <p:txBody>
          <a:bodyPr wrap="square" rtlCol="0">
            <a:spAutoFit/>
          </a:bodyPr>
          <a:lstStyle/>
          <a:p>
            <a:pPr marL="285750" indent="-285750">
              <a:buFont typeface="Arial" panose="020B0604020202020204" pitchFamily="34" charset="0"/>
              <a:buChar char="•"/>
            </a:pPr>
            <a:r>
              <a:rPr lang="en-US" sz="1400" b="1" dirty="0"/>
              <a:t>Consistent Service Quality</a:t>
            </a:r>
            <a:r>
              <a:rPr lang="en-US" sz="1400" dirty="0"/>
              <a:t>: Vaani AI provides consistent and accurate responses, enhancing overall customer satisfaction.</a:t>
            </a:r>
          </a:p>
        </p:txBody>
      </p:sp>
      <p:sp>
        <p:nvSpPr>
          <p:cNvPr id="23" name="TextBox 22">
            <a:extLst>
              <a:ext uri="{FF2B5EF4-FFF2-40B4-BE49-F238E27FC236}">
                <a16:creationId xmlns:a16="http://schemas.microsoft.com/office/drawing/2014/main" id="{F1586963-66B0-005F-D8DE-A56D0D3AB78A}"/>
              </a:ext>
            </a:extLst>
          </p:cNvPr>
          <p:cNvSpPr txBox="1"/>
          <p:nvPr/>
        </p:nvSpPr>
        <p:spPr>
          <a:xfrm>
            <a:off x="6422419" y="4577059"/>
            <a:ext cx="5469721" cy="523220"/>
          </a:xfrm>
          <a:prstGeom prst="rect">
            <a:avLst/>
          </a:prstGeom>
          <a:noFill/>
        </p:spPr>
        <p:txBody>
          <a:bodyPr wrap="square" rtlCol="0">
            <a:spAutoFit/>
          </a:bodyPr>
          <a:lstStyle/>
          <a:p>
            <a:pPr marL="285750" indent="-285750">
              <a:buFont typeface="Arial" panose="020B0604020202020204" pitchFamily="34" charset="0"/>
              <a:buChar char="•"/>
            </a:pPr>
            <a:r>
              <a:rPr lang="en-US" sz="1400" b="1" dirty="0"/>
              <a:t>Positive ROI</a:t>
            </a:r>
            <a:r>
              <a:rPr lang="en-US" sz="1400" dirty="0"/>
              <a:t>: Automating processes with low ROI improves overall business profitability.</a:t>
            </a:r>
          </a:p>
        </p:txBody>
      </p:sp>
    </p:spTree>
    <p:extLst>
      <p:ext uri="{BB962C8B-B14F-4D97-AF65-F5344CB8AC3E}">
        <p14:creationId xmlns:p14="http://schemas.microsoft.com/office/powerpoint/2010/main" val="1193284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1FE65-F377-7E5E-48FF-64EFA696B96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2036B406-1612-2037-BC07-4729D104609E}"/>
              </a:ext>
            </a:extLst>
          </p:cNvPr>
          <p:cNvSpPr/>
          <p:nvPr/>
        </p:nvSpPr>
        <p:spPr>
          <a:xfrm>
            <a:off x="136800" y="6635324"/>
            <a:ext cx="11880000" cy="140677"/>
          </a:xfrm>
          <a:prstGeom prst="rect">
            <a:avLst/>
          </a:prstGeom>
          <a:solidFill>
            <a:srgbClr val="9B845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itle 1">
            <a:extLst>
              <a:ext uri="{FF2B5EF4-FFF2-40B4-BE49-F238E27FC236}">
                <a16:creationId xmlns:a16="http://schemas.microsoft.com/office/drawing/2014/main" id="{E0B9C6D6-CE12-BE8C-C49F-5F0D911286AC}"/>
              </a:ext>
            </a:extLst>
          </p:cNvPr>
          <p:cNvSpPr txBox="1">
            <a:spLocks/>
          </p:cNvSpPr>
          <p:nvPr/>
        </p:nvSpPr>
        <p:spPr>
          <a:xfrm>
            <a:off x="196757" y="153143"/>
            <a:ext cx="11632223" cy="55983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mn-lt"/>
              </a:rPr>
              <a:t>How does it work?</a:t>
            </a:r>
          </a:p>
        </p:txBody>
      </p:sp>
      <p:sp>
        <p:nvSpPr>
          <p:cNvPr id="8" name="Slide Number Placeholder 5">
            <a:extLst>
              <a:ext uri="{FF2B5EF4-FFF2-40B4-BE49-F238E27FC236}">
                <a16:creationId xmlns:a16="http://schemas.microsoft.com/office/drawing/2014/main" id="{E2CD3BC4-0106-2A9D-2013-A6D3C2A0E80A}"/>
              </a:ext>
            </a:extLst>
          </p:cNvPr>
          <p:cNvSpPr>
            <a:spLocks noGrp="1"/>
          </p:cNvSpPr>
          <p:nvPr>
            <p:ph type="sldNum" sz="quarter" idx="12"/>
          </p:nvPr>
        </p:nvSpPr>
        <p:spPr>
          <a:xfrm>
            <a:off x="9243645" y="6635324"/>
            <a:ext cx="2743200" cy="140677"/>
          </a:xfrm>
          <a:prstGeom prst="rect">
            <a:avLst/>
          </a:prstGeom>
          <a:ln>
            <a:noFill/>
          </a:ln>
        </p:spPr>
        <p:txBody>
          <a:bodyPr/>
          <a:lstStyle>
            <a:lvl1pPr>
              <a:defRPr>
                <a:solidFill>
                  <a:schemeClr val="tx1">
                    <a:lumMod val="75000"/>
                    <a:lumOff val="25000"/>
                  </a:schemeClr>
                </a:solidFill>
              </a:defRPr>
            </a:lvl1pPr>
          </a:lstStyle>
          <a:p>
            <a:r>
              <a:rPr lang="en-IN" dirty="0"/>
              <a:t>8</a:t>
            </a:r>
          </a:p>
        </p:txBody>
      </p:sp>
      <p:cxnSp>
        <p:nvCxnSpPr>
          <p:cNvPr id="10" name="Straight Connector 9">
            <a:extLst>
              <a:ext uri="{FF2B5EF4-FFF2-40B4-BE49-F238E27FC236}">
                <a16:creationId xmlns:a16="http://schemas.microsoft.com/office/drawing/2014/main" id="{DFE3A8FA-1149-C550-30A0-4A0A1E917F7A}"/>
              </a:ext>
              <a:ext uri="{C183D7F6-B498-43B3-948B-1728B52AA6E4}">
                <adec:decorative xmlns:adec="http://schemas.microsoft.com/office/drawing/2017/decorative" val="1"/>
              </a:ext>
            </a:extLst>
          </p:cNvPr>
          <p:cNvCxnSpPr>
            <a:cxnSpLocks/>
          </p:cNvCxnSpPr>
          <p:nvPr/>
        </p:nvCxnSpPr>
        <p:spPr>
          <a:xfrm flipV="1">
            <a:off x="135530" y="712981"/>
            <a:ext cx="11880000" cy="12804"/>
          </a:xfrm>
          <a:prstGeom prst="line">
            <a:avLst/>
          </a:prstGeom>
          <a:ln w="28575">
            <a:solidFill>
              <a:srgbClr val="9B8453"/>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AF876BA5-454B-A15E-C8B0-DA5E7D928D0A}"/>
              </a:ext>
            </a:extLst>
          </p:cNvPr>
          <p:cNvPicPr>
            <a:picLocks noChangeAspect="1"/>
          </p:cNvPicPr>
          <p:nvPr/>
        </p:nvPicPr>
        <p:blipFill rotWithShape="1">
          <a:blip r:embed="rId2">
            <a:extLst>
              <a:ext uri="{28A0092B-C50C-407E-A947-70E740481C1C}">
                <a14:useLocalDpi xmlns:a14="http://schemas.microsoft.com/office/drawing/2010/main" val="0"/>
              </a:ext>
            </a:extLst>
          </a:blip>
          <a:srcRect r="38960"/>
          <a:stretch/>
        </p:blipFill>
        <p:spPr>
          <a:xfrm>
            <a:off x="10120507" y="81999"/>
            <a:ext cx="1720388" cy="630982"/>
          </a:xfrm>
          <a:prstGeom prst="rect">
            <a:avLst/>
          </a:prstGeom>
        </p:spPr>
      </p:pic>
      <p:sp>
        <p:nvSpPr>
          <p:cNvPr id="9" name="TextBox 8">
            <a:extLst>
              <a:ext uri="{FF2B5EF4-FFF2-40B4-BE49-F238E27FC236}">
                <a16:creationId xmlns:a16="http://schemas.microsoft.com/office/drawing/2014/main" id="{5195065E-495B-8152-EBAF-5109DB30F36D}"/>
              </a:ext>
            </a:extLst>
          </p:cNvPr>
          <p:cNvSpPr txBox="1"/>
          <p:nvPr/>
        </p:nvSpPr>
        <p:spPr>
          <a:xfrm>
            <a:off x="196757" y="894297"/>
            <a:ext cx="11718435" cy="769441"/>
          </a:xfrm>
          <a:prstGeom prst="rect">
            <a:avLst/>
          </a:prstGeom>
          <a:noFill/>
        </p:spPr>
        <p:txBody>
          <a:bodyPr wrap="square" rtlCol="0">
            <a:spAutoFit/>
          </a:bodyPr>
          <a:lstStyle/>
          <a:p>
            <a:r>
              <a:rPr lang="en-US" sz="1600" b="1" dirty="0"/>
              <a:t>Vaani AI </a:t>
            </a:r>
            <a:r>
              <a:rPr lang="en-US" sz="1400" dirty="0"/>
              <a:t>is an advanced AI-powered contact center representative designed to enhance customer service operations by automating call handling and providing </a:t>
            </a:r>
            <a:r>
              <a:rPr lang="en-US" sz="1400" u="sng" dirty="0"/>
              <a:t>real-time</a:t>
            </a:r>
            <a:r>
              <a:rPr lang="en-US" sz="1400" dirty="0"/>
              <a:t>, </a:t>
            </a:r>
            <a:r>
              <a:rPr lang="en-US" sz="1400" u="sng" dirty="0"/>
              <a:t>human-like interactions</a:t>
            </a:r>
            <a:r>
              <a:rPr lang="en-US" sz="1400" dirty="0"/>
              <a:t>. Unlike traditional automated systems, Vaani AI leverages state-of-the-art LLMs and Machine Learning algorithms to understand and respond to customer queries with high accuracy and empathy.</a:t>
            </a:r>
            <a:endParaRPr lang="en-IN" sz="1400" dirty="0"/>
          </a:p>
        </p:txBody>
      </p:sp>
      <p:grpSp>
        <p:nvGrpSpPr>
          <p:cNvPr id="5" name="Group 4">
            <a:extLst>
              <a:ext uri="{FF2B5EF4-FFF2-40B4-BE49-F238E27FC236}">
                <a16:creationId xmlns:a16="http://schemas.microsoft.com/office/drawing/2014/main" id="{01606B3C-565C-25DC-8E09-3495A015EAC5}"/>
              </a:ext>
            </a:extLst>
          </p:cNvPr>
          <p:cNvGrpSpPr/>
          <p:nvPr/>
        </p:nvGrpSpPr>
        <p:grpSpPr>
          <a:xfrm>
            <a:off x="655707" y="1928845"/>
            <a:ext cx="8359722" cy="4441372"/>
            <a:chOff x="478426" y="1928845"/>
            <a:chExt cx="8359722" cy="4441372"/>
          </a:xfrm>
        </p:grpSpPr>
        <p:pic>
          <p:nvPicPr>
            <p:cNvPr id="4098" name="Picture 2" descr="Men using smartphones young boy playing games on mobile phone and businessman talking vector flat">
              <a:extLst>
                <a:ext uri="{FF2B5EF4-FFF2-40B4-BE49-F238E27FC236}">
                  <a16:creationId xmlns:a16="http://schemas.microsoft.com/office/drawing/2014/main" id="{16030FD5-767A-D186-A142-B5AFF7AAB6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750" r="9210"/>
            <a:stretch/>
          </p:blipFill>
          <p:spPr bwMode="auto">
            <a:xfrm>
              <a:off x="478426" y="3906022"/>
              <a:ext cx="1529383" cy="2390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7EE3955-1363-0018-C5B1-B8AA041229D8}"/>
                </a:ext>
              </a:extLst>
            </p:cNvPr>
            <p:cNvSpPr/>
            <p:nvPr/>
          </p:nvSpPr>
          <p:spPr>
            <a:xfrm>
              <a:off x="2959863" y="1928845"/>
              <a:ext cx="5878285" cy="4441372"/>
            </a:xfrm>
            <a:prstGeom prst="rect">
              <a:avLst/>
            </a:prstGeom>
            <a:noFill/>
            <a:ln w="1905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 name="Group 3">
              <a:extLst>
                <a:ext uri="{FF2B5EF4-FFF2-40B4-BE49-F238E27FC236}">
                  <a16:creationId xmlns:a16="http://schemas.microsoft.com/office/drawing/2014/main" id="{096437CA-16C0-3E5B-722B-F08E780FBB11}"/>
                </a:ext>
              </a:extLst>
            </p:cNvPr>
            <p:cNvGrpSpPr/>
            <p:nvPr/>
          </p:nvGrpSpPr>
          <p:grpSpPr>
            <a:xfrm>
              <a:off x="2971040" y="4060675"/>
              <a:ext cx="2080727" cy="1194318"/>
              <a:chOff x="2667000" y="0"/>
              <a:chExt cx="6859555" cy="4945224"/>
            </a:xfrm>
          </p:grpSpPr>
          <p:pic>
            <p:nvPicPr>
              <p:cNvPr id="4100" name="Picture 4" descr="Personal assistant and voice recognition icon in black. Microphone with soundwave. Vector on isolated white background. EPS 10 Personal assistant and voice recognition icon in black. Microphone with soundwave. Vector on isolated white background. EPS 10. Speech Recognition stock vector">
                <a:extLst>
                  <a:ext uri="{FF2B5EF4-FFF2-40B4-BE49-F238E27FC236}">
                    <a16:creationId xmlns:a16="http://schemas.microsoft.com/office/drawing/2014/main" id="{D7BD4AF3-B10E-9909-3E21-FA76B9B3969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7891"/>
              <a:stretch/>
            </p:blipFill>
            <p:spPr bwMode="auto">
              <a:xfrm>
                <a:off x="2667000" y="0"/>
                <a:ext cx="6858000" cy="494522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9E11614-590C-F7A6-CC2F-19623A414ACA}"/>
                  </a:ext>
                </a:extLst>
              </p:cNvPr>
              <p:cNvSpPr/>
              <p:nvPr/>
            </p:nvSpPr>
            <p:spPr>
              <a:xfrm>
                <a:off x="6755362" y="4286301"/>
                <a:ext cx="2771193" cy="59360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cxnSp>
          <p:nvCxnSpPr>
            <p:cNvPr id="12" name="Straight Arrow Connector 11">
              <a:extLst>
                <a:ext uri="{FF2B5EF4-FFF2-40B4-BE49-F238E27FC236}">
                  <a16:creationId xmlns:a16="http://schemas.microsoft.com/office/drawing/2014/main" id="{5C058048-91DA-EC19-8510-800BBF3F6642}"/>
                </a:ext>
              </a:extLst>
            </p:cNvPr>
            <p:cNvCxnSpPr/>
            <p:nvPr/>
          </p:nvCxnSpPr>
          <p:spPr>
            <a:xfrm>
              <a:off x="2024364" y="4149531"/>
              <a:ext cx="1343608" cy="0"/>
            </a:xfrm>
            <a:prstGeom prst="straightConnector1">
              <a:avLst/>
            </a:prstGeom>
            <a:ln w="19050">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99302A4-0BA0-50DB-2239-CF84395B7F1C}"/>
                </a:ext>
              </a:extLst>
            </p:cNvPr>
            <p:cNvSpPr txBox="1"/>
            <p:nvPr/>
          </p:nvSpPr>
          <p:spPr>
            <a:xfrm>
              <a:off x="3267657" y="3979250"/>
              <a:ext cx="1539551" cy="261610"/>
            </a:xfrm>
            <a:prstGeom prst="rect">
              <a:avLst/>
            </a:prstGeom>
            <a:noFill/>
          </p:spPr>
          <p:txBody>
            <a:bodyPr wrap="square" rtlCol="0">
              <a:spAutoFit/>
            </a:bodyPr>
            <a:lstStyle/>
            <a:p>
              <a:pPr algn="ctr"/>
              <a:r>
                <a:rPr lang="en-IN" sz="1100" b="1" dirty="0"/>
                <a:t>Speech To Text</a:t>
              </a:r>
            </a:p>
          </p:txBody>
        </p:sp>
        <p:pic>
          <p:nvPicPr>
            <p:cNvPr id="4102" name="Picture 6" descr="Stack of colorful books vector illustration generated ai">
              <a:extLst>
                <a:ext uri="{FF2B5EF4-FFF2-40B4-BE49-F238E27FC236}">
                  <a16:creationId xmlns:a16="http://schemas.microsoft.com/office/drawing/2014/main" id="{790502BE-0CA1-738B-3AD0-62DBF6F06A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6972" y="2549171"/>
              <a:ext cx="1548828" cy="154882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9911AD0-D667-1AE0-F91F-5A4B0D1C7F86}"/>
                </a:ext>
              </a:extLst>
            </p:cNvPr>
            <p:cNvSpPr txBox="1"/>
            <p:nvPr/>
          </p:nvSpPr>
          <p:spPr>
            <a:xfrm>
              <a:off x="6483530" y="3923281"/>
              <a:ext cx="1539551" cy="430887"/>
            </a:xfrm>
            <a:prstGeom prst="rect">
              <a:avLst/>
            </a:prstGeom>
            <a:noFill/>
          </p:spPr>
          <p:txBody>
            <a:bodyPr wrap="square" rtlCol="0">
              <a:spAutoFit/>
            </a:bodyPr>
            <a:lstStyle/>
            <a:p>
              <a:pPr algn="ctr"/>
              <a:r>
                <a:rPr lang="en-IN" sz="1100" b="1" dirty="0"/>
                <a:t>Business Knowledge, SOP, Guidelines, etc.</a:t>
              </a:r>
            </a:p>
          </p:txBody>
        </p:sp>
        <p:cxnSp>
          <p:nvCxnSpPr>
            <p:cNvPr id="17" name="Connector: Elbow 16">
              <a:extLst>
                <a:ext uri="{FF2B5EF4-FFF2-40B4-BE49-F238E27FC236}">
                  <a16:creationId xmlns:a16="http://schemas.microsoft.com/office/drawing/2014/main" id="{DFE47620-C794-1577-5FA4-FFEFE9EE7853}"/>
                </a:ext>
              </a:extLst>
            </p:cNvPr>
            <p:cNvCxnSpPr>
              <a:cxnSpLocks/>
              <a:stCxn id="4100" idx="0"/>
              <a:endCxn id="4102" idx="1"/>
            </p:cNvCxnSpPr>
            <p:nvPr/>
          </p:nvCxnSpPr>
          <p:spPr>
            <a:xfrm rot="5400000" flipH="1" flipV="1">
              <a:off x="4850525" y="2484228"/>
              <a:ext cx="737090" cy="2415804"/>
            </a:xfrm>
            <a:prstGeom prst="bentConnector2">
              <a:avLst/>
            </a:prstGeom>
            <a:ln w="19050">
              <a:prstDash val="sysDot"/>
              <a:tailEnd type="triangle"/>
            </a:ln>
          </p:spPr>
          <p:style>
            <a:lnRef idx="1">
              <a:schemeClr val="accent1"/>
            </a:lnRef>
            <a:fillRef idx="0">
              <a:schemeClr val="accent1"/>
            </a:fillRef>
            <a:effectRef idx="0">
              <a:schemeClr val="accent1"/>
            </a:effectRef>
            <a:fontRef idx="minor">
              <a:schemeClr val="tx1"/>
            </a:fontRef>
          </p:style>
        </p:cxnSp>
        <p:pic>
          <p:nvPicPr>
            <p:cNvPr id="4104" name="Picture 8" descr="Confectioner holding cake">
              <a:extLst>
                <a:ext uri="{FF2B5EF4-FFF2-40B4-BE49-F238E27FC236}">
                  <a16:creationId xmlns:a16="http://schemas.microsoft.com/office/drawing/2014/main" id="{E96C72F1-F7D9-0ACA-8EBD-8423F1A482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691614" y="4450120"/>
              <a:ext cx="2526047" cy="1775644"/>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Connector: Elbow 21">
              <a:extLst>
                <a:ext uri="{FF2B5EF4-FFF2-40B4-BE49-F238E27FC236}">
                  <a16:creationId xmlns:a16="http://schemas.microsoft.com/office/drawing/2014/main" id="{56EBDBA2-3291-11A8-B3F1-BDE8AC972595}"/>
                </a:ext>
              </a:extLst>
            </p:cNvPr>
            <p:cNvCxnSpPr>
              <a:cxnSpLocks/>
              <a:stCxn id="15" idx="2"/>
            </p:cNvCxnSpPr>
            <p:nvPr/>
          </p:nvCxnSpPr>
          <p:spPr>
            <a:xfrm rot="5400000">
              <a:off x="6385490" y="4159232"/>
              <a:ext cx="672880" cy="1062753"/>
            </a:xfrm>
            <a:prstGeom prst="bentConnector2">
              <a:avLst/>
            </a:prstGeom>
            <a:ln w="19050">
              <a:prstDash val="sysDot"/>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11E85F0-5965-7A25-F5CA-A19B305ED258}"/>
                </a:ext>
              </a:extLst>
            </p:cNvPr>
            <p:cNvSpPr txBox="1"/>
            <p:nvPr/>
          </p:nvSpPr>
          <p:spPr>
            <a:xfrm>
              <a:off x="6238619" y="5027049"/>
              <a:ext cx="1539551" cy="261610"/>
            </a:xfrm>
            <a:prstGeom prst="rect">
              <a:avLst/>
            </a:prstGeom>
            <a:noFill/>
          </p:spPr>
          <p:txBody>
            <a:bodyPr wrap="square" rtlCol="0">
              <a:spAutoFit/>
            </a:bodyPr>
            <a:lstStyle/>
            <a:p>
              <a:pPr algn="ctr"/>
              <a:r>
                <a:rPr lang="en-IN" sz="1100" b="1" dirty="0"/>
                <a:t>Information Retrieval</a:t>
              </a:r>
            </a:p>
          </p:txBody>
        </p:sp>
        <p:sp>
          <p:nvSpPr>
            <p:cNvPr id="27" name="TextBox 26">
              <a:extLst>
                <a:ext uri="{FF2B5EF4-FFF2-40B4-BE49-F238E27FC236}">
                  <a16:creationId xmlns:a16="http://schemas.microsoft.com/office/drawing/2014/main" id="{A34A0F17-E361-28D0-5685-C21E7AB554E2}"/>
                </a:ext>
              </a:extLst>
            </p:cNvPr>
            <p:cNvSpPr txBox="1"/>
            <p:nvPr/>
          </p:nvSpPr>
          <p:spPr>
            <a:xfrm>
              <a:off x="3168395" y="5324629"/>
              <a:ext cx="1539551" cy="261610"/>
            </a:xfrm>
            <a:prstGeom prst="rect">
              <a:avLst/>
            </a:prstGeom>
            <a:noFill/>
          </p:spPr>
          <p:txBody>
            <a:bodyPr wrap="square" rtlCol="0">
              <a:spAutoFit/>
            </a:bodyPr>
            <a:lstStyle/>
            <a:p>
              <a:pPr algn="ctr"/>
              <a:r>
                <a:rPr lang="en-IN" sz="1100" b="1" dirty="0"/>
                <a:t>Text To Speech</a:t>
              </a:r>
            </a:p>
          </p:txBody>
        </p:sp>
        <p:cxnSp>
          <p:nvCxnSpPr>
            <p:cNvPr id="28" name="Straight Arrow Connector 27">
              <a:extLst>
                <a:ext uri="{FF2B5EF4-FFF2-40B4-BE49-F238E27FC236}">
                  <a16:creationId xmlns:a16="http://schemas.microsoft.com/office/drawing/2014/main" id="{464D48F5-D0EA-C9FC-5540-50230B8319C7}"/>
                </a:ext>
              </a:extLst>
            </p:cNvPr>
            <p:cNvCxnSpPr>
              <a:cxnSpLocks/>
            </p:cNvCxnSpPr>
            <p:nvPr/>
          </p:nvCxnSpPr>
          <p:spPr>
            <a:xfrm flipH="1" flipV="1">
              <a:off x="2068056" y="5414889"/>
              <a:ext cx="1256224" cy="399"/>
            </a:xfrm>
            <a:prstGeom prst="straightConnector1">
              <a:avLst/>
            </a:prstGeom>
            <a:ln w="1905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C206BD0-DE42-EF29-1100-A47184C4D5E9}"/>
                </a:ext>
              </a:extLst>
            </p:cNvPr>
            <p:cNvCxnSpPr>
              <a:cxnSpLocks/>
            </p:cNvCxnSpPr>
            <p:nvPr/>
          </p:nvCxnSpPr>
          <p:spPr>
            <a:xfrm flipH="1">
              <a:off x="4827851" y="5031402"/>
              <a:ext cx="679035" cy="12509"/>
            </a:xfrm>
            <a:prstGeom prst="straightConnector1">
              <a:avLst/>
            </a:prstGeom>
            <a:ln w="19050">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DA301E61-29C1-5FCD-A476-F030D07490BD}"/>
                </a:ext>
              </a:extLst>
            </p:cNvPr>
            <p:cNvGrpSpPr/>
            <p:nvPr/>
          </p:nvGrpSpPr>
          <p:grpSpPr>
            <a:xfrm>
              <a:off x="3367972" y="3466713"/>
              <a:ext cx="432000" cy="432000"/>
              <a:chOff x="11986845" y="3163609"/>
              <a:chExt cx="432000" cy="432000"/>
            </a:xfrm>
          </p:grpSpPr>
          <p:sp>
            <p:nvSpPr>
              <p:cNvPr id="37" name="Oval 36">
                <a:extLst>
                  <a:ext uri="{FF2B5EF4-FFF2-40B4-BE49-F238E27FC236}">
                    <a16:creationId xmlns:a16="http://schemas.microsoft.com/office/drawing/2014/main" id="{71C20AEC-1DCC-1923-44F3-D22CA52BB2F8}"/>
                  </a:ext>
                </a:extLst>
              </p:cNvPr>
              <p:cNvSpPr/>
              <p:nvPr/>
            </p:nvSpPr>
            <p:spPr>
              <a:xfrm>
                <a:off x="11986845" y="3163609"/>
                <a:ext cx="432000" cy="43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8A76260B-A670-6833-2008-55E7B097D649}"/>
                  </a:ext>
                </a:extLst>
              </p:cNvPr>
              <p:cNvSpPr/>
              <p:nvPr/>
            </p:nvSpPr>
            <p:spPr>
              <a:xfrm>
                <a:off x="12058845" y="3235609"/>
                <a:ext cx="288000" cy="28800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IN" sz="1400" b="1" dirty="0">
                    <a:ln w="0"/>
                    <a:solidFill>
                      <a:schemeClr val="tx1"/>
                    </a:solidFill>
                    <a:effectLst>
                      <a:outerShdw blurRad="38100" dist="19050" dir="2700000" algn="tl" rotWithShape="0">
                        <a:schemeClr val="dk1">
                          <a:alpha val="40000"/>
                        </a:schemeClr>
                      </a:outerShdw>
                    </a:effectLst>
                  </a:rPr>
                  <a:t>1</a:t>
                </a:r>
              </a:p>
            </p:txBody>
          </p:sp>
        </p:grpSp>
        <p:grpSp>
          <p:nvGrpSpPr>
            <p:cNvPr id="41" name="Group 40">
              <a:extLst>
                <a:ext uri="{FF2B5EF4-FFF2-40B4-BE49-F238E27FC236}">
                  <a16:creationId xmlns:a16="http://schemas.microsoft.com/office/drawing/2014/main" id="{AB6F6A61-DB9D-0214-8361-3CBA2A271E5B}"/>
                </a:ext>
              </a:extLst>
            </p:cNvPr>
            <p:cNvGrpSpPr/>
            <p:nvPr/>
          </p:nvGrpSpPr>
          <p:grpSpPr>
            <a:xfrm>
              <a:off x="7543800" y="4379562"/>
              <a:ext cx="432000" cy="432000"/>
              <a:chOff x="11986845" y="3163609"/>
              <a:chExt cx="432000" cy="432000"/>
            </a:xfrm>
          </p:grpSpPr>
          <p:sp>
            <p:nvSpPr>
              <p:cNvPr id="42" name="Oval 41">
                <a:extLst>
                  <a:ext uri="{FF2B5EF4-FFF2-40B4-BE49-F238E27FC236}">
                    <a16:creationId xmlns:a16="http://schemas.microsoft.com/office/drawing/2014/main" id="{04F8464D-50BF-FFF9-8DE7-5917F2147594}"/>
                  </a:ext>
                </a:extLst>
              </p:cNvPr>
              <p:cNvSpPr/>
              <p:nvPr/>
            </p:nvSpPr>
            <p:spPr>
              <a:xfrm>
                <a:off x="11986845" y="3163609"/>
                <a:ext cx="432000" cy="43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Oval 42">
                <a:extLst>
                  <a:ext uri="{FF2B5EF4-FFF2-40B4-BE49-F238E27FC236}">
                    <a16:creationId xmlns:a16="http://schemas.microsoft.com/office/drawing/2014/main" id="{B6AB6CA8-38EC-5063-AF47-D345C8FB4AC3}"/>
                  </a:ext>
                </a:extLst>
              </p:cNvPr>
              <p:cNvSpPr/>
              <p:nvPr/>
            </p:nvSpPr>
            <p:spPr>
              <a:xfrm>
                <a:off x="12058845" y="3235609"/>
                <a:ext cx="288000" cy="28800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IN" sz="1400" b="1" dirty="0">
                    <a:ln w="0"/>
                    <a:solidFill>
                      <a:schemeClr val="tx1"/>
                    </a:solidFill>
                    <a:effectLst>
                      <a:outerShdw blurRad="38100" dist="19050" dir="2700000" algn="tl" rotWithShape="0">
                        <a:schemeClr val="dk1">
                          <a:alpha val="40000"/>
                        </a:schemeClr>
                      </a:outerShdw>
                    </a:effectLst>
                  </a:rPr>
                  <a:t>2</a:t>
                </a:r>
              </a:p>
            </p:txBody>
          </p:sp>
        </p:grpSp>
        <p:grpSp>
          <p:nvGrpSpPr>
            <p:cNvPr id="44" name="Group 43">
              <a:extLst>
                <a:ext uri="{FF2B5EF4-FFF2-40B4-BE49-F238E27FC236}">
                  <a16:creationId xmlns:a16="http://schemas.microsoft.com/office/drawing/2014/main" id="{CAF1A319-F015-4760-FC57-F0ED0690F9A4}"/>
                </a:ext>
              </a:extLst>
            </p:cNvPr>
            <p:cNvGrpSpPr/>
            <p:nvPr/>
          </p:nvGrpSpPr>
          <p:grpSpPr>
            <a:xfrm>
              <a:off x="3347239" y="5678417"/>
              <a:ext cx="432000" cy="432000"/>
              <a:chOff x="11986845" y="3163609"/>
              <a:chExt cx="432000" cy="432000"/>
            </a:xfrm>
          </p:grpSpPr>
          <p:sp>
            <p:nvSpPr>
              <p:cNvPr id="45" name="Oval 44">
                <a:extLst>
                  <a:ext uri="{FF2B5EF4-FFF2-40B4-BE49-F238E27FC236}">
                    <a16:creationId xmlns:a16="http://schemas.microsoft.com/office/drawing/2014/main" id="{F959CDC5-07CA-252A-3F17-B4B5C12DC9C9}"/>
                  </a:ext>
                </a:extLst>
              </p:cNvPr>
              <p:cNvSpPr/>
              <p:nvPr/>
            </p:nvSpPr>
            <p:spPr>
              <a:xfrm>
                <a:off x="11986845" y="3163609"/>
                <a:ext cx="432000" cy="43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Oval 45">
                <a:extLst>
                  <a:ext uri="{FF2B5EF4-FFF2-40B4-BE49-F238E27FC236}">
                    <a16:creationId xmlns:a16="http://schemas.microsoft.com/office/drawing/2014/main" id="{DF4DE7EE-236A-20F8-D27A-F1564C6308D0}"/>
                  </a:ext>
                </a:extLst>
              </p:cNvPr>
              <p:cNvSpPr/>
              <p:nvPr/>
            </p:nvSpPr>
            <p:spPr>
              <a:xfrm>
                <a:off x="12058845" y="3235609"/>
                <a:ext cx="288000" cy="28800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IN" sz="1400" b="1" dirty="0">
                    <a:ln w="0"/>
                    <a:solidFill>
                      <a:schemeClr val="tx1"/>
                    </a:solidFill>
                    <a:effectLst>
                      <a:outerShdw blurRad="38100" dist="19050" dir="2700000" algn="tl" rotWithShape="0">
                        <a:schemeClr val="dk1">
                          <a:alpha val="40000"/>
                        </a:schemeClr>
                      </a:outerShdw>
                    </a:effectLst>
                  </a:rPr>
                  <a:t>3</a:t>
                </a:r>
              </a:p>
            </p:txBody>
          </p:sp>
        </p:grpSp>
        <p:sp>
          <p:nvSpPr>
            <p:cNvPr id="47" name="TextBox 46">
              <a:extLst>
                <a:ext uri="{FF2B5EF4-FFF2-40B4-BE49-F238E27FC236}">
                  <a16:creationId xmlns:a16="http://schemas.microsoft.com/office/drawing/2014/main" id="{5D7530C7-F936-92F4-F41D-B921A1060C7F}"/>
                </a:ext>
              </a:extLst>
            </p:cNvPr>
            <p:cNvSpPr txBox="1"/>
            <p:nvPr/>
          </p:nvSpPr>
          <p:spPr>
            <a:xfrm>
              <a:off x="4505030" y="2056066"/>
              <a:ext cx="2787949" cy="461665"/>
            </a:xfrm>
            <a:prstGeom prst="rect">
              <a:avLst/>
            </a:prstGeom>
            <a:noFill/>
          </p:spPr>
          <p:txBody>
            <a:bodyPr wrap="square" rtlCol="0">
              <a:spAutoFit/>
            </a:bodyPr>
            <a:lstStyle/>
            <a:p>
              <a:pPr algn="ctr"/>
              <a:r>
                <a:rPr lang="en-IN" sz="2400" b="1" dirty="0"/>
                <a:t>Vaani AI - Workflow</a:t>
              </a:r>
            </a:p>
          </p:txBody>
        </p:sp>
      </p:grpSp>
    </p:spTree>
    <p:extLst>
      <p:ext uri="{BB962C8B-B14F-4D97-AF65-F5344CB8AC3E}">
        <p14:creationId xmlns:p14="http://schemas.microsoft.com/office/powerpoint/2010/main" val="17521132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BCED0D-E8DA-AB7C-59FD-3D57F3231888}"/>
            </a:ext>
          </a:extLst>
        </p:cNvPr>
        <p:cNvGrpSpPr/>
        <p:nvPr/>
      </p:nvGrpSpPr>
      <p:grpSpPr>
        <a:xfrm>
          <a:off x="0" y="0"/>
          <a:ext cx="0" cy="0"/>
          <a:chOff x="0" y="0"/>
          <a:chExt cx="0" cy="0"/>
        </a:xfrm>
      </p:grpSpPr>
      <p:pic>
        <p:nvPicPr>
          <p:cNvPr id="3088" name="Picture 16" descr="Product quality concept illustration">
            <a:extLst>
              <a:ext uri="{FF2B5EF4-FFF2-40B4-BE49-F238E27FC236}">
                <a16:creationId xmlns:a16="http://schemas.microsoft.com/office/drawing/2014/main" id="{71EB6584-1F83-E9A9-BC9A-06281FF358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074" y="5638150"/>
            <a:ext cx="966598" cy="966598"/>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People speaking different languages with flat design">
            <a:extLst>
              <a:ext uri="{FF2B5EF4-FFF2-40B4-BE49-F238E27FC236}">
                <a16:creationId xmlns:a16="http://schemas.microsoft.com/office/drawing/2014/main" id="{C3ED5BE2-0B12-F558-2143-BE911D9DE9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142" b="14509"/>
          <a:stretch/>
        </p:blipFill>
        <p:spPr bwMode="auto">
          <a:xfrm>
            <a:off x="646344" y="4654212"/>
            <a:ext cx="916588" cy="864923"/>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Mobile Device Security with password">
            <a:extLst>
              <a:ext uri="{FF2B5EF4-FFF2-40B4-BE49-F238E27FC236}">
                <a16:creationId xmlns:a16="http://schemas.microsoft.com/office/drawing/2014/main" id="{BF579F9A-1537-1861-CEAD-D46BE196B9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439" y="3578717"/>
            <a:ext cx="1338879" cy="99396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trendy color 24 x7 logo with clock">
            <a:extLst>
              <a:ext uri="{FF2B5EF4-FFF2-40B4-BE49-F238E27FC236}">
                <a16:creationId xmlns:a16="http://schemas.microsoft.com/office/drawing/2014/main" id="{211E2816-8E56-B72D-99E9-6A927B86F5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344" y="2739950"/>
            <a:ext cx="891070" cy="89107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A15A64B-7897-49DF-D505-031A36AD2353}"/>
              </a:ext>
            </a:extLst>
          </p:cNvPr>
          <p:cNvSpPr/>
          <p:nvPr/>
        </p:nvSpPr>
        <p:spPr>
          <a:xfrm>
            <a:off x="136800" y="6635324"/>
            <a:ext cx="11880000" cy="140677"/>
          </a:xfrm>
          <a:prstGeom prst="rect">
            <a:avLst/>
          </a:prstGeom>
          <a:solidFill>
            <a:srgbClr val="9B845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itle 1">
            <a:extLst>
              <a:ext uri="{FF2B5EF4-FFF2-40B4-BE49-F238E27FC236}">
                <a16:creationId xmlns:a16="http://schemas.microsoft.com/office/drawing/2014/main" id="{5749F162-34FB-FFAA-B46F-806652275853}"/>
              </a:ext>
            </a:extLst>
          </p:cNvPr>
          <p:cNvSpPr txBox="1">
            <a:spLocks/>
          </p:cNvSpPr>
          <p:nvPr/>
        </p:nvSpPr>
        <p:spPr>
          <a:xfrm>
            <a:off x="196757" y="153143"/>
            <a:ext cx="11632223" cy="55983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mn-lt"/>
              </a:rPr>
              <a:t>Key Features</a:t>
            </a:r>
          </a:p>
        </p:txBody>
      </p:sp>
      <p:sp>
        <p:nvSpPr>
          <p:cNvPr id="8" name="Slide Number Placeholder 5">
            <a:extLst>
              <a:ext uri="{FF2B5EF4-FFF2-40B4-BE49-F238E27FC236}">
                <a16:creationId xmlns:a16="http://schemas.microsoft.com/office/drawing/2014/main" id="{7B21EF3D-592A-D799-7630-C624B17357F7}"/>
              </a:ext>
            </a:extLst>
          </p:cNvPr>
          <p:cNvSpPr>
            <a:spLocks noGrp="1"/>
          </p:cNvSpPr>
          <p:nvPr>
            <p:ph type="sldNum" sz="quarter" idx="12"/>
          </p:nvPr>
        </p:nvSpPr>
        <p:spPr>
          <a:xfrm>
            <a:off x="9243645" y="6635324"/>
            <a:ext cx="2743200" cy="140677"/>
          </a:xfrm>
          <a:prstGeom prst="rect">
            <a:avLst/>
          </a:prstGeom>
          <a:ln>
            <a:noFill/>
          </a:ln>
        </p:spPr>
        <p:txBody>
          <a:bodyPr/>
          <a:lstStyle>
            <a:lvl1pPr>
              <a:defRPr>
                <a:solidFill>
                  <a:schemeClr val="tx1">
                    <a:lumMod val="75000"/>
                    <a:lumOff val="25000"/>
                  </a:schemeClr>
                </a:solidFill>
              </a:defRPr>
            </a:lvl1pPr>
          </a:lstStyle>
          <a:p>
            <a:r>
              <a:rPr lang="en-IN" dirty="0"/>
              <a:t>9</a:t>
            </a:r>
          </a:p>
        </p:txBody>
      </p:sp>
      <p:cxnSp>
        <p:nvCxnSpPr>
          <p:cNvPr id="10" name="Straight Connector 9">
            <a:extLst>
              <a:ext uri="{FF2B5EF4-FFF2-40B4-BE49-F238E27FC236}">
                <a16:creationId xmlns:a16="http://schemas.microsoft.com/office/drawing/2014/main" id="{89B3D463-4DC3-3623-829E-EBCAB8DB21F7}"/>
              </a:ext>
              <a:ext uri="{C183D7F6-B498-43B3-948B-1728B52AA6E4}">
                <adec:decorative xmlns:adec="http://schemas.microsoft.com/office/drawing/2017/decorative" val="1"/>
              </a:ext>
            </a:extLst>
          </p:cNvPr>
          <p:cNvCxnSpPr>
            <a:cxnSpLocks/>
          </p:cNvCxnSpPr>
          <p:nvPr/>
        </p:nvCxnSpPr>
        <p:spPr>
          <a:xfrm flipV="1">
            <a:off x="135530" y="712981"/>
            <a:ext cx="11880000" cy="12804"/>
          </a:xfrm>
          <a:prstGeom prst="line">
            <a:avLst/>
          </a:prstGeom>
          <a:ln w="28575">
            <a:solidFill>
              <a:srgbClr val="9B8453"/>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1CF5F13-456B-EBF2-5742-16926F05485E}"/>
              </a:ext>
            </a:extLst>
          </p:cNvPr>
          <p:cNvPicPr>
            <a:picLocks noChangeAspect="1"/>
          </p:cNvPicPr>
          <p:nvPr/>
        </p:nvPicPr>
        <p:blipFill rotWithShape="1">
          <a:blip r:embed="rId6">
            <a:extLst>
              <a:ext uri="{28A0092B-C50C-407E-A947-70E740481C1C}">
                <a14:useLocalDpi xmlns:a14="http://schemas.microsoft.com/office/drawing/2010/main" val="0"/>
              </a:ext>
            </a:extLst>
          </a:blip>
          <a:srcRect r="38960"/>
          <a:stretch/>
        </p:blipFill>
        <p:spPr>
          <a:xfrm>
            <a:off x="10120507" y="81999"/>
            <a:ext cx="1720388" cy="630982"/>
          </a:xfrm>
          <a:prstGeom prst="rect">
            <a:avLst/>
          </a:prstGeom>
        </p:spPr>
      </p:pic>
      <p:sp>
        <p:nvSpPr>
          <p:cNvPr id="5" name="TextBox 4">
            <a:extLst>
              <a:ext uri="{FF2B5EF4-FFF2-40B4-BE49-F238E27FC236}">
                <a16:creationId xmlns:a16="http://schemas.microsoft.com/office/drawing/2014/main" id="{0217E8E8-329B-BE95-D23A-71D585FD1F33}"/>
              </a:ext>
            </a:extLst>
          </p:cNvPr>
          <p:cNvSpPr txBox="1"/>
          <p:nvPr/>
        </p:nvSpPr>
        <p:spPr>
          <a:xfrm>
            <a:off x="496851" y="996401"/>
            <a:ext cx="5877017" cy="461665"/>
          </a:xfrm>
          <a:prstGeom prst="rect">
            <a:avLst/>
          </a:prstGeom>
          <a:noFill/>
        </p:spPr>
        <p:txBody>
          <a:bodyPr wrap="square" rtlCol="0">
            <a:spAutoFit/>
          </a:bodyPr>
          <a:lstStyle/>
          <a:p>
            <a:r>
              <a:rPr lang="en-IN" sz="2400" b="1" dirty="0"/>
              <a:t>Vaani AI</a:t>
            </a:r>
          </a:p>
        </p:txBody>
      </p:sp>
      <p:sp>
        <p:nvSpPr>
          <p:cNvPr id="9" name="TextBox 8">
            <a:extLst>
              <a:ext uri="{FF2B5EF4-FFF2-40B4-BE49-F238E27FC236}">
                <a16:creationId xmlns:a16="http://schemas.microsoft.com/office/drawing/2014/main" id="{4207D4A8-1B48-25B7-E0A2-B70817A834AB}"/>
              </a:ext>
            </a:extLst>
          </p:cNvPr>
          <p:cNvSpPr txBox="1"/>
          <p:nvPr/>
        </p:nvSpPr>
        <p:spPr>
          <a:xfrm>
            <a:off x="496851" y="1415182"/>
            <a:ext cx="5877017" cy="307777"/>
          </a:xfrm>
          <a:prstGeom prst="rect">
            <a:avLst/>
          </a:prstGeom>
          <a:noFill/>
        </p:spPr>
        <p:txBody>
          <a:bodyPr wrap="square" rtlCol="0">
            <a:spAutoFit/>
          </a:bodyPr>
          <a:lstStyle/>
          <a:p>
            <a:r>
              <a:rPr lang="en-IN" sz="1400" b="1" dirty="0"/>
              <a:t>AI-Driven Excellence in Customer Service</a:t>
            </a:r>
          </a:p>
        </p:txBody>
      </p:sp>
      <p:sp>
        <p:nvSpPr>
          <p:cNvPr id="12" name="TextBox 11">
            <a:extLst>
              <a:ext uri="{FF2B5EF4-FFF2-40B4-BE49-F238E27FC236}">
                <a16:creationId xmlns:a16="http://schemas.microsoft.com/office/drawing/2014/main" id="{3A469E79-31FA-F09F-59F1-BA074C2119B8}"/>
              </a:ext>
            </a:extLst>
          </p:cNvPr>
          <p:cNvSpPr txBox="1"/>
          <p:nvPr/>
        </p:nvSpPr>
        <p:spPr>
          <a:xfrm>
            <a:off x="1848693" y="2874380"/>
            <a:ext cx="4327207" cy="646331"/>
          </a:xfrm>
          <a:prstGeom prst="rect">
            <a:avLst/>
          </a:prstGeom>
          <a:noFill/>
        </p:spPr>
        <p:txBody>
          <a:bodyPr wrap="square" rtlCol="0">
            <a:spAutoFit/>
          </a:bodyPr>
          <a:lstStyle/>
          <a:p>
            <a:r>
              <a:rPr lang="en-IN" sz="1200" b="1" u="sng" dirty="0"/>
              <a:t>24/7 Availability</a:t>
            </a:r>
          </a:p>
          <a:p>
            <a:r>
              <a:rPr lang="en-US" sz="1200" dirty="0"/>
              <a:t>Unlike human agents, Vaani AI operates round-the-clock, providing uninterrupted customer support.</a:t>
            </a:r>
            <a:endParaRPr lang="en-IN" sz="1200" dirty="0"/>
          </a:p>
        </p:txBody>
      </p:sp>
      <p:sp>
        <p:nvSpPr>
          <p:cNvPr id="16" name="TextBox 15">
            <a:extLst>
              <a:ext uri="{FF2B5EF4-FFF2-40B4-BE49-F238E27FC236}">
                <a16:creationId xmlns:a16="http://schemas.microsoft.com/office/drawing/2014/main" id="{1A9D4783-398C-54CE-67D0-4E74D1EA2B3B}"/>
              </a:ext>
            </a:extLst>
          </p:cNvPr>
          <p:cNvSpPr txBox="1"/>
          <p:nvPr/>
        </p:nvSpPr>
        <p:spPr>
          <a:xfrm>
            <a:off x="1830937" y="1993576"/>
            <a:ext cx="4327207" cy="646331"/>
          </a:xfrm>
          <a:prstGeom prst="rect">
            <a:avLst/>
          </a:prstGeom>
          <a:noFill/>
        </p:spPr>
        <p:txBody>
          <a:bodyPr wrap="square" rtlCol="0">
            <a:spAutoFit/>
          </a:bodyPr>
          <a:lstStyle/>
          <a:p>
            <a:r>
              <a:rPr lang="en-IN" sz="1200" b="1" u="sng" dirty="0"/>
              <a:t>Automating Routine Queries</a:t>
            </a:r>
          </a:p>
          <a:p>
            <a:r>
              <a:rPr lang="en-US" sz="1200" dirty="0"/>
              <a:t>Vaani AI efficiently handles routine queries, freeing up human agents for more complex tasks.</a:t>
            </a:r>
            <a:endParaRPr lang="en-IN" sz="1200" dirty="0"/>
          </a:p>
        </p:txBody>
      </p:sp>
      <p:sp>
        <p:nvSpPr>
          <p:cNvPr id="19" name="TextBox 18">
            <a:extLst>
              <a:ext uri="{FF2B5EF4-FFF2-40B4-BE49-F238E27FC236}">
                <a16:creationId xmlns:a16="http://schemas.microsoft.com/office/drawing/2014/main" id="{CF67D570-3661-4B3E-C838-315C33D020C6}"/>
              </a:ext>
            </a:extLst>
          </p:cNvPr>
          <p:cNvSpPr txBox="1"/>
          <p:nvPr/>
        </p:nvSpPr>
        <p:spPr>
          <a:xfrm>
            <a:off x="1830936" y="3880210"/>
            <a:ext cx="4327207" cy="646331"/>
          </a:xfrm>
          <a:prstGeom prst="rect">
            <a:avLst/>
          </a:prstGeom>
          <a:noFill/>
        </p:spPr>
        <p:txBody>
          <a:bodyPr wrap="square" rtlCol="0">
            <a:spAutoFit/>
          </a:bodyPr>
          <a:lstStyle/>
          <a:p>
            <a:r>
              <a:rPr lang="en-IN" sz="1200" b="1" u="sng" dirty="0"/>
              <a:t>Real-Time Data Retrieval</a:t>
            </a:r>
          </a:p>
          <a:p>
            <a:r>
              <a:rPr lang="en-US" sz="1200" dirty="0"/>
              <a:t>Vaani AI can quickly access and retrieve information from business documents, ensuring accurate and timely responses.</a:t>
            </a:r>
            <a:endParaRPr lang="en-IN" sz="1200" dirty="0"/>
          </a:p>
        </p:txBody>
      </p:sp>
      <p:sp>
        <p:nvSpPr>
          <p:cNvPr id="21" name="TextBox 20">
            <a:extLst>
              <a:ext uri="{FF2B5EF4-FFF2-40B4-BE49-F238E27FC236}">
                <a16:creationId xmlns:a16="http://schemas.microsoft.com/office/drawing/2014/main" id="{FACD0015-9CB3-157D-E2F0-AF42470E9653}"/>
              </a:ext>
            </a:extLst>
          </p:cNvPr>
          <p:cNvSpPr txBox="1"/>
          <p:nvPr/>
        </p:nvSpPr>
        <p:spPr>
          <a:xfrm>
            <a:off x="1830936" y="4886040"/>
            <a:ext cx="4327207" cy="646331"/>
          </a:xfrm>
          <a:prstGeom prst="rect">
            <a:avLst/>
          </a:prstGeom>
          <a:noFill/>
        </p:spPr>
        <p:txBody>
          <a:bodyPr wrap="square" rtlCol="0">
            <a:spAutoFit/>
          </a:bodyPr>
          <a:lstStyle/>
          <a:p>
            <a:r>
              <a:rPr lang="en-IN" sz="1200" b="1" u="sng" dirty="0"/>
              <a:t>Language and Accent Adaptation</a:t>
            </a:r>
          </a:p>
          <a:p>
            <a:r>
              <a:rPr lang="en-US" sz="1200" dirty="0"/>
              <a:t>Vaani AI is trained to understand and respond in multiple languages and accents, catering to a diverse customer base.</a:t>
            </a:r>
            <a:endParaRPr lang="en-IN" sz="1200" dirty="0"/>
          </a:p>
        </p:txBody>
      </p:sp>
      <p:sp>
        <p:nvSpPr>
          <p:cNvPr id="3" name="TextBox 2">
            <a:extLst>
              <a:ext uri="{FF2B5EF4-FFF2-40B4-BE49-F238E27FC236}">
                <a16:creationId xmlns:a16="http://schemas.microsoft.com/office/drawing/2014/main" id="{7A2D0797-939D-9B16-96CA-6D8214A968BD}"/>
              </a:ext>
            </a:extLst>
          </p:cNvPr>
          <p:cNvSpPr txBox="1"/>
          <p:nvPr/>
        </p:nvSpPr>
        <p:spPr>
          <a:xfrm>
            <a:off x="1848693" y="5814270"/>
            <a:ext cx="4327207" cy="646331"/>
          </a:xfrm>
          <a:prstGeom prst="rect">
            <a:avLst/>
          </a:prstGeom>
          <a:noFill/>
        </p:spPr>
        <p:txBody>
          <a:bodyPr wrap="square" rtlCol="0">
            <a:spAutoFit/>
          </a:bodyPr>
          <a:lstStyle/>
          <a:p>
            <a:r>
              <a:rPr lang="en-IN" sz="1200" b="1" u="sng" dirty="0"/>
              <a:t>Scalable Solution</a:t>
            </a:r>
          </a:p>
          <a:p>
            <a:r>
              <a:rPr lang="en-US" sz="1200" dirty="0"/>
              <a:t>Whether it’s a sudden spike in calls or a need for long-term scalability, Vaani AI adjusts effortlessly to demand changes.</a:t>
            </a:r>
            <a:endParaRPr lang="en-IN" sz="1200" dirty="0"/>
          </a:p>
        </p:txBody>
      </p:sp>
      <p:pic>
        <p:nvPicPr>
          <p:cNvPr id="14" name="Picture 13">
            <a:extLst>
              <a:ext uri="{FF2B5EF4-FFF2-40B4-BE49-F238E27FC236}">
                <a16:creationId xmlns:a16="http://schemas.microsoft.com/office/drawing/2014/main" id="{051AF461-C1AB-0F2F-CC04-B68F7CA86E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06074" y="1274768"/>
            <a:ext cx="4747726" cy="4747726"/>
          </a:xfrm>
          <a:prstGeom prst="rect">
            <a:avLst/>
          </a:prstGeom>
          <a:ln>
            <a:noFill/>
          </a:ln>
          <a:effectLst>
            <a:softEdge rad="112500"/>
          </a:effectLst>
        </p:spPr>
      </p:pic>
      <p:pic>
        <p:nvPicPr>
          <p:cNvPr id="3078" name="Picture 6" descr="Colorful hand drawn productivity concept">
            <a:extLst>
              <a:ext uri="{FF2B5EF4-FFF2-40B4-BE49-F238E27FC236}">
                <a16:creationId xmlns:a16="http://schemas.microsoft.com/office/drawing/2014/main" id="{B46F1040-C9C3-58D1-5340-491C39D44AA9}"/>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566408" y="1808325"/>
            <a:ext cx="1040563" cy="1040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6306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1697C-D3B5-F91B-56AA-ADE7FB1FB3B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4B21075A-5780-EB31-F932-6D5E835D2F0B}"/>
              </a:ext>
            </a:extLst>
          </p:cNvPr>
          <p:cNvSpPr/>
          <p:nvPr/>
        </p:nvSpPr>
        <p:spPr>
          <a:xfrm>
            <a:off x="136800" y="6635324"/>
            <a:ext cx="11880000" cy="140677"/>
          </a:xfrm>
          <a:prstGeom prst="rect">
            <a:avLst/>
          </a:prstGeom>
          <a:solidFill>
            <a:srgbClr val="9B845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itle 1">
            <a:extLst>
              <a:ext uri="{FF2B5EF4-FFF2-40B4-BE49-F238E27FC236}">
                <a16:creationId xmlns:a16="http://schemas.microsoft.com/office/drawing/2014/main" id="{31B2EAED-92B1-9F80-CE6D-018FD2787043}"/>
              </a:ext>
            </a:extLst>
          </p:cNvPr>
          <p:cNvSpPr txBox="1">
            <a:spLocks/>
          </p:cNvSpPr>
          <p:nvPr/>
        </p:nvSpPr>
        <p:spPr>
          <a:xfrm>
            <a:off x="196757" y="153143"/>
            <a:ext cx="11632223" cy="55983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mn-lt"/>
              </a:rPr>
              <a:t>Our Analytics &amp; Automation Solutions</a:t>
            </a:r>
          </a:p>
        </p:txBody>
      </p:sp>
      <p:sp>
        <p:nvSpPr>
          <p:cNvPr id="8" name="Slide Number Placeholder 5">
            <a:extLst>
              <a:ext uri="{FF2B5EF4-FFF2-40B4-BE49-F238E27FC236}">
                <a16:creationId xmlns:a16="http://schemas.microsoft.com/office/drawing/2014/main" id="{12751F31-D471-74F1-B2A8-210015BD0F0D}"/>
              </a:ext>
            </a:extLst>
          </p:cNvPr>
          <p:cNvSpPr>
            <a:spLocks noGrp="1"/>
          </p:cNvSpPr>
          <p:nvPr>
            <p:ph type="sldNum" sz="quarter" idx="12"/>
          </p:nvPr>
        </p:nvSpPr>
        <p:spPr>
          <a:xfrm>
            <a:off x="9243645" y="6635324"/>
            <a:ext cx="2743200" cy="140677"/>
          </a:xfrm>
          <a:prstGeom prst="rect">
            <a:avLst/>
          </a:prstGeom>
          <a:ln>
            <a:noFill/>
          </a:ln>
        </p:spPr>
        <p:txBody>
          <a:bodyPr/>
          <a:lstStyle>
            <a:lvl1pPr>
              <a:defRPr>
                <a:solidFill>
                  <a:schemeClr val="tx1">
                    <a:lumMod val="75000"/>
                    <a:lumOff val="25000"/>
                  </a:schemeClr>
                </a:solidFill>
              </a:defRPr>
            </a:lvl1pPr>
          </a:lstStyle>
          <a:p>
            <a:r>
              <a:rPr lang="en-IN" dirty="0"/>
              <a:t>10</a:t>
            </a:r>
          </a:p>
        </p:txBody>
      </p:sp>
      <p:cxnSp>
        <p:nvCxnSpPr>
          <p:cNvPr id="10" name="Straight Connector 9">
            <a:extLst>
              <a:ext uri="{FF2B5EF4-FFF2-40B4-BE49-F238E27FC236}">
                <a16:creationId xmlns:a16="http://schemas.microsoft.com/office/drawing/2014/main" id="{B1FA493D-399E-9212-BB2D-C7B1A41CC33B}"/>
              </a:ext>
              <a:ext uri="{C183D7F6-B498-43B3-948B-1728B52AA6E4}">
                <adec:decorative xmlns:adec="http://schemas.microsoft.com/office/drawing/2017/decorative" val="1"/>
              </a:ext>
            </a:extLst>
          </p:cNvPr>
          <p:cNvCxnSpPr>
            <a:cxnSpLocks/>
          </p:cNvCxnSpPr>
          <p:nvPr/>
        </p:nvCxnSpPr>
        <p:spPr>
          <a:xfrm flipV="1">
            <a:off x="135530" y="712981"/>
            <a:ext cx="11880000" cy="12804"/>
          </a:xfrm>
          <a:prstGeom prst="line">
            <a:avLst/>
          </a:prstGeom>
          <a:ln w="28575">
            <a:solidFill>
              <a:srgbClr val="9B8453"/>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50E7BC3B-67AB-25A8-35C9-36F69E178D6F}"/>
              </a:ext>
            </a:extLst>
          </p:cNvPr>
          <p:cNvPicPr>
            <a:picLocks noChangeAspect="1"/>
          </p:cNvPicPr>
          <p:nvPr/>
        </p:nvPicPr>
        <p:blipFill rotWithShape="1">
          <a:blip r:embed="rId2">
            <a:extLst>
              <a:ext uri="{28A0092B-C50C-407E-A947-70E740481C1C}">
                <a14:useLocalDpi xmlns:a14="http://schemas.microsoft.com/office/drawing/2010/main" val="0"/>
              </a:ext>
            </a:extLst>
          </a:blip>
          <a:srcRect r="38960"/>
          <a:stretch/>
        </p:blipFill>
        <p:spPr>
          <a:xfrm>
            <a:off x="10120507" y="81999"/>
            <a:ext cx="1720388" cy="630982"/>
          </a:xfrm>
          <a:prstGeom prst="rect">
            <a:avLst/>
          </a:prstGeom>
        </p:spPr>
      </p:pic>
      <p:sp>
        <p:nvSpPr>
          <p:cNvPr id="2" name="TextBox 1">
            <a:extLst>
              <a:ext uri="{FF2B5EF4-FFF2-40B4-BE49-F238E27FC236}">
                <a16:creationId xmlns:a16="http://schemas.microsoft.com/office/drawing/2014/main" id="{6E9F4A00-31BF-AE65-169D-03AAE4B1CC28}"/>
              </a:ext>
            </a:extLst>
          </p:cNvPr>
          <p:cNvSpPr txBox="1"/>
          <p:nvPr/>
        </p:nvSpPr>
        <p:spPr>
          <a:xfrm>
            <a:off x="514905" y="1017006"/>
            <a:ext cx="5877017" cy="738664"/>
          </a:xfrm>
          <a:prstGeom prst="rect">
            <a:avLst/>
          </a:prstGeom>
          <a:noFill/>
        </p:spPr>
        <p:txBody>
          <a:bodyPr wrap="square" rtlCol="0">
            <a:spAutoFit/>
          </a:bodyPr>
          <a:lstStyle/>
          <a:p>
            <a:pPr marL="342900" indent="-342900">
              <a:buFontTx/>
              <a:buAutoNum type="arabicPeriod"/>
            </a:pPr>
            <a:r>
              <a:rPr lang="en-IN" sz="1400" b="1" dirty="0"/>
              <a:t>Customer Propensity Models</a:t>
            </a:r>
          </a:p>
          <a:p>
            <a:pPr marL="342900" indent="-342900">
              <a:buAutoNum type="arabicPeriod"/>
            </a:pPr>
            <a:endParaRPr lang="en-IN" sz="1400" b="1" dirty="0"/>
          </a:p>
          <a:p>
            <a:pPr marL="342900" indent="-342900">
              <a:buAutoNum type="arabicPeriod"/>
            </a:pPr>
            <a:r>
              <a:rPr lang="en-IN" sz="1400" b="1" dirty="0"/>
              <a:t>Vision</a:t>
            </a:r>
          </a:p>
        </p:txBody>
      </p:sp>
    </p:spTree>
    <p:extLst>
      <p:ext uri="{BB962C8B-B14F-4D97-AF65-F5344CB8AC3E}">
        <p14:creationId xmlns:p14="http://schemas.microsoft.com/office/powerpoint/2010/main" val="3147461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7A6B9-FA05-36BD-DD21-FA5D89979EB7}"/>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83539C53-6394-0A5F-1305-183CC431FC5F}"/>
              </a:ext>
            </a:extLst>
          </p:cNvPr>
          <p:cNvSpPr/>
          <p:nvPr/>
        </p:nvSpPr>
        <p:spPr>
          <a:xfrm>
            <a:off x="136800" y="6635324"/>
            <a:ext cx="11880000" cy="140677"/>
          </a:xfrm>
          <a:prstGeom prst="rect">
            <a:avLst/>
          </a:prstGeom>
          <a:solidFill>
            <a:srgbClr val="9B845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itle 1">
            <a:extLst>
              <a:ext uri="{FF2B5EF4-FFF2-40B4-BE49-F238E27FC236}">
                <a16:creationId xmlns:a16="http://schemas.microsoft.com/office/drawing/2014/main" id="{9F497275-103F-BFA9-EE71-493642821C2B}"/>
              </a:ext>
            </a:extLst>
          </p:cNvPr>
          <p:cNvSpPr txBox="1">
            <a:spLocks/>
          </p:cNvSpPr>
          <p:nvPr/>
        </p:nvSpPr>
        <p:spPr>
          <a:xfrm>
            <a:off x="196757" y="153143"/>
            <a:ext cx="11632223" cy="55983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mn-lt"/>
              </a:rPr>
              <a:t>Our Solutions</a:t>
            </a:r>
          </a:p>
        </p:txBody>
      </p:sp>
      <p:sp>
        <p:nvSpPr>
          <p:cNvPr id="8" name="Slide Number Placeholder 5">
            <a:extLst>
              <a:ext uri="{FF2B5EF4-FFF2-40B4-BE49-F238E27FC236}">
                <a16:creationId xmlns:a16="http://schemas.microsoft.com/office/drawing/2014/main" id="{B07C5A60-713F-5F97-3DB5-20FD0F5546EC}"/>
              </a:ext>
            </a:extLst>
          </p:cNvPr>
          <p:cNvSpPr>
            <a:spLocks noGrp="1"/>
          </p:cNvSpPr>
          <p:nvPr>
            <p:ph type="sldNum" sz="quarter" idx="12"/>
          </p:nvPr>
        </p:nvSpPr>
        <p:spPr>
          <a:xfrm>
            <a:off x="9243645" y="6635324"/>
            <a:ext cx="2743200" cy="140677"/>
          </a:xfrm>
          <a:prstGeom prst="rect">
            <a:avLst/>
          </a:prstGeom>
          <a:ln>
            <a:noFill/>
          </a:ln>
        </p:spPr>
        <p:txBody>
          <a:bodyPr/>
          <a:lstStyle>
            <a:lvl1pPr>
              <a:defRPr>
                <a:solidFill>
                  <a:schemeClr val="tx1">
                    <a:lumMod val="75000"/>
                    <a:lumOff val="25000"/>
                  </a:schemeClr>
                </a:solidFill>
              </a:defRPr>
            </a:lvl1pPr>
          </a:lstStyle>
          <a:p>
            <a:r>
              <a:rPr lang="en-IN" dirty="0"/>
              <a:t>11</a:t>
            </a:r>
          </a:p>
        </p:txBody>
      </p:sp>
      <p:cxnSp>
        <p:nvCxnSpPr>
          <p:cNvPr id="10" name="Straight Connector 9">
            <a:extLst>
              <a:ext uri="{FF2B5EF4-FFF2-40B4-BE49-F238E27FC236}">
                <a16:creationId xmlns:a16="http://schemas.microsoft.com/office/drawing/2014/main" id="{B19CA2A5-A5B6-8B3B-F06B-79A0637717F3}"/>
              </a:ext>
              <a:ext uri="{C183D7F6-B498-43B3-948B-1728B52AA6E4}">
                <adec:decorative xmlns:adec="http://schemas.microsoft.com/office/drawing/2017/decorative" val="1"/>
              </a:ext>
            </a:extLst>
          </p:cNvPr>
          <p:cNvCxnSpPr>
            <a:cxnSpLocks/>
          </p:cNvCxnSpPr>
          <p:nvPr/>
        </p:nvCxnSpPr>
        <p:spPr>
          <a:xfrm flipV="1">
            <a:off x="135530" y="712981"/>
            <a:ext cx="11880000" cy="12804"/>
          </a:xfrm>
          <a:prstGeom prst="line">
            <a:avLst/>
          </a:prstGeom>
          <a:ln w="28575">
            <a:solidFill>
              <a:srgbClr val="9B8453"/>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B62C2E0-AA41-B55E-2772-208B4269602D}"/>
              </a:ext>
            </a:extLst>
          </p:cNvPr>
          <p:cNvPicPr>
            <a:picLocks noChangeAspect="1"/>
          </p:cNvPicPr>
          <p:nvPr/>
        </p:nvPicPr>
        <p:blipFill rotWithShape="1">
          <a:blip r:embed="rId2">
            <a:extLst>
              <a:ext uri="{28A0092B-C50C-407E-A947-70E740481C1C}">
                <a14:useLocalDpi xmlns:a14="http://schemas.microsoft.com/office/drawing/2010/main" val="0"/>
              </a:ext>
            </a:extLst>
          </a:blip>
          <a:srcRect r="38960"/>
          <a:stretch/>
        </p:blipFill>
        <p:spPr>
          <a:xfrm>
            <a:off x="10120507" y="81999"/>
            <a:ext cx="1720388" cy="630982"/>
          </a:xfrm>
          <a:prstGeom prst="rect">
            <a:avLst/>
          </a:prstGeom>
        </p:spPr>
      </p:pic>
      <p:sp>
        <p:nvSpPr>
          <p:cNvPr id="34" name="TextBox 33">
            <a:extLst>
              <a:ext uri="{FF2B5EF4-FFF2-40B4-BE49-F238E27FC236}">
                <a16:creationId xmlns:a16="http://schemas.microsoft.com/office/drawing/2014/main" id="{2DC96D0A-169C-844F-874B-D80FB7C0B9D1}"/>
              </a:ext>
            </a:extLst>
          </p:cNvPr>
          <p:cNvSpPr txBox="1"/>
          <p:nvPr/>
        </p:nvSpPr>
        <p:spPr>
          <a:xfrm>
            <a:off x="296890" y="1040464"/>
            <a:ext cx="5877017" cy="461665"/>
          </a:xfrm>
          <a:prstGeom prst="rect">
            <a:avLst/>
          </a:prstGeom>
          <a:noFill/>
        </p:spPr>
        <p:txBody>
          <a:bodyPr wrap="square" rtlCol="0">
            <a:spAutoFit/>
          </a:bodyPr>
          <a:lstStyle/>
          <a:p>
            <a:r>
              <a:rPr lang="en-IN" sz="2400" b="1" dirty="0"/>
              <a:t>CUSTOMER PROPENSITY MODELS</a:t>
            </a:r>
          </a:p>
        </p:txBody>
      </p:sp>
      <p:pic>
        <p:nvPicPr>
          <p:cNvPr id="71" name="Picture 70">
            <a:extLst>
              <a:ext uri="{FF2B5EF4-FFF2-40B4-BE49-F238E27FC236}">
                <a16:creationId xmlns:a16="http://schemas.microsoft.com/office/drawing/2014/main" id="{83CA183D-DA1F-1B65-4D4D-68D1250B9E09}"/>
              </a:ext>
            </a:extLst>
          </p:cNvPr>
          <p:cNvPicPr>
            <a:picLocks noChangeAspect="1"/>
          </p:cNvPicPr>
          <p:nvPr/>
        </p:nvPicPr>
        <p:blipFill rotWithShape="1">
          <a:blip r:embed="rId3"/>
          <a:srcRect b="5806"/>
          <a:stretch/>
        </p:blipFill>
        <p:spPr>
          <a:xfrm>
            <a:off x="692459" y="2373397"/>
            <a:ext cx="10434220" cy="4162792"/>
          </a:xfrm>
          <a:prstGeom prst="rect">
            <a:avLst/>
          </a:prstGeom>
        </p:spPr>
      </p:pic>
      <p:sp>
        <p:nvSpPr>
          <p:cNvPr id="72" name="TextBox 71">
            <a:extLst>
              <a:ext uri="{FF2B5EF4-FFF2-40B4-BE49-F238E27FC236}">
                <a16:creationId xmlns:a16="http://schemas.microsoft.com/office/drawing/2014/main" id="{A8F68C81-6BDF-DC7C-CE67-092CB4A353CD}"/>
              </a:ext>
            </a:extLst>
          </p:cNvPr>
          <p:cNvSpPr txBox="1"/>
          <p:nvPr/>
        </p:nvSpPr>
        <p:spPr>
          <a:xfrm>
            <a:off x="296890" y="1607512"/>
            <a:ext cx="11339999" cy="307777"/>
          </a:xfrm>
          <a:prstGeom prst="rect">
            <a:avLst/>
          </a:prstGeom>
          <a:noFill/>
        </p:spPr>
        <p:txBody>
          <a:bodyPr wrap="square" rtlCol="0">
            <a:spAutoFit/>
          </a:bodyPr>
          <a:lstStyle/>
          <a:p>
            <a:pPr algn="just"/>
            <a:r>
              <a:rPr lang="en-US" sz="1400" dirty="0"/>
              <a:t>Objective : To develop the different types of propensity models in the customer life cycle using  complex ML Classification algorithm.</a:t>
            </a:r>
          </a:p>
        </p:txBody>
      </p:sp>
    </p:spTree>
    <p:extLst>
      <p:ext uri="{BB962C8B-B14F-4D97-AF65-F5344CB8AC3E}">
        <p14:creationId xmlns:p14="http://schemas.microsoft.com/office/powerpoint/2010/main" val="496280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C271F-D467-9956-20BA-4A360D7ECEEB}"/>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92760C1-2AA2-B325-2E5F-2157E9C2AEFC}"/>
              </a:ext>
            </a:extLst>
          </p:cNvPr>
          <p:cNvSpPr/>
          <p:nvPr/>
        </p:nvSpPr>
        <p:spPr>
          <a:xfrm>
            <a:off x="136800" y="6635324"/>
            <a:ext cx="11880000" cy="140677"/>
          </a:xfrm>
          <a:prstGeom prst="rect">
            <a:avLst/>
          </a:prstGeom>
          <a:solidFill>
            <a:srgbClr val="9B845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itle 1">
            <a:extLst>
              <a:ext uri="{FF2B5EF4-FFF2-40B4-BE49-F238E27FC236}">
                <a16:creationId xmlns:a16="http://schemas.microsoft.com/office/drawing/2014/main" id="{1335C890-A801-6C83-B382-E788E46AC8CF}"/>
              </a:ext>
            </a:extLst>
          </p:cNvPr>
          <p:cNvSpPr txBox="1">
            <a:spLocks/>
          </p:cNvSpPr>
          <p:nvPr/>
        </p:nvSpPr>
        <p:spPr>
          <a:xfrm>
            <a:off x="196757" y="153143"/>
            <a:ext cx="11632223" cy="55983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mn-lt"/>
              </a:rPr>
              <a:t>Our Solutions</a:t>
            </a:r>
          </a:p>
        </p:txBody>
      </p:sp>
      <p:sp>
        <p:nvSpPr>
          <p:cNvPr id="8" name="Slide Number Placeholder 5">
            <a:extLst>
              <a:ext uri="{FF2B5EF4-FFF2-40B4-BE49-F238E27FC236}">
                <a16:creationId xmlns:a16="http://schemas.microsoft.com/office/drawing/2014/main" id="{993AE502-6101-E781-22EE-77499A506430}"/>
              </a:ext>
            </a:extLst>
          </p:cNvPr>
          <p:cNvSpPr>
            <a:spLocks noGrp="1"/>
          </p:cNvSpPr>
          <p:nvPr>
            <p:ph type="sldNum" sz="quarter" idx="12"/>
          </p:nvPr>
        </p:nvSpPr>
        <p:spPr>
          <a:xfrm>
            <a:off x="9243645" y="6635324"/>
            <a:ext cx="2743200" cy="140677"/>
          </a:xfrm>
          <a:prstGeom prst="rect">
            <a:avLst/>
          </a:prstGeom>
          <a:ln>
            <a:noFill/>
          </a:ln>
        </p:spPr>
        <p:txBody>
          <a:bodyPr/>
          <a:lstStyle>
            <a:lvl1pPr>
              <a:defRPr>
                <a:solidFill>
                  <a:schemeClr val="tx1">
                    <a:lumMod val="75000"/>
                    <a:lumOff val="25000"/>
                  </a:schemeClr>
                </a:solidFill>
              </a:defRPr>
            </a:lvl1pPr>
          </a:lstStyle>
          <a:p>
            <a:r>
              <a:rPr lang="en-IN" dirty="0"/>
              <a:t>12</a:t>
            </a:r>
          </a:p>
        </p:txBody>
      </p:sp>
      <p:cxnSp>
        <p:nvCxnSpPr>
          <p:cNvPr id="10" name="Straight Connector 9">
            <a:extLst>
              <a:ext uri="{FF2B5EF4-FFF2-40B4-BE49-F238E27FC236}">
                <a16:creationId xmlns:a16="http://schemas.microsoft.com/office/drawing/2014/main" id="{D92674E3-AACF-D174-BDF7-E54DE27EAA3C}"/>
              </a:ext>
              <a:ext uri="{C183D7F6-B498-43B3-948B-1728B52AA6E4}">
                <adec:decorative xmlns:adec="http://schemas.microsoft.com/office/drawing/2017/decorative" val="1"/>
              </a:ext>
            </a:extLst>
          </p:cNvPr>
          <p:cNvCxnSpPr>
            <a:cxnSpLocks/>
          </p:cNvCxnSpPr>
          <p:nvPr/>
        </p:nvCxnSpPr>
        <p:spPr>
          <a:xfrm flipV="1">
            <a:off x="135530" y="712981"/>
            <a:ext cx="11880000" cy="12804"/>
          </a:xfrm>
          <a:prstGeom prst="line">
            <a:avLst/>
          </a:prstGeom>
          <a:ln w="28575">
            <a:solidFill>
              <a:srgbClr val="9B8453"/>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A9E7C7DA-A5CE-8D84-0F5A-916EE6508CFC}"/>
              </a:ext>
            </a:extLst>
          </p:cNvPr>
          <p:cNvPicPr>
            <a:picLocks noChangeAspect="1"/>
          </p:cNvPicPr>
          <p:nvPr/>
        </p:nvPicPr>
        <p:blipFill rotWithShape="1">
          <a:blip r:embed="rId2">
            <a:extLst>
              <a:ext uri="{28A0092B-C50C-407E-A947-70E740481C1C}">
                <a14:useLocalDpi xmlns:a14="http://schemas.microsoft.com/office/drawing/2010/main" val="0"/>
              </a:ext>
            </a:extLst>
          </a:blip>
          <a:srcRect r="38960"/>
          <a:stretch/>
        </p:blipFill>
        <p:spPr>
          <a:xfrm>
            <a:off x="10120507" y="81999"/>
            <a:ext cx="1720388" cy="630982"/>
          </a:xfrm>
          <a:prstGeom prst="rect">
            <a:avLst/>
          </a:prstGeom>
        </p:spPr>
      </p:pic>
      <p:grpSp>
        <p:nvGrpSpPr>
          <p:cNvPr id="2" name="Group 1">
            <a:extLst>
              <a:ext uri="{FF2B5EF4-FFF2-40B4-BE49-F238E27FC236}">
                <a16:creationId xmlns:a16="http://schemas.microsoft.com/office/drawing/2014/main" id="{F63364BE-0EEE-9369-BDF8-81F5CA31A883}"/>
              </a:ext>
            </a:extLst>
          </p:cNvPr>
          <p:cNvGrpSpPr/>
          <p:nvPr/>
        </p:nvGrpSpPr>
        <p:grpSpPr>
          <a:xfrm>
            <a:off x="301842" y="1502129"/>
            <a:ext cx="11406558" cy="4860573"/>
            <a:chOff x="342869" y="1384301"/>
            <a:chExt cx="11391060" cy="5314303"/>
          </a:xfrm>
        </p:grpSpPr>
        <p:sp>
          <p:nvSpPr>
            <p:cNvPr id="3" name="TextBox 2">
              <a:extLst>
                <a:ext uri="{FF2B5EF4-FFF2-40B4-BE49-F238E27FC236}">
                  <a16:creationId xmlns:a16="http://schemas.microsoft.com/office/drawing/2014/main" id="{3352E8F2-E642-1A58-DE5B-DB7A3E4B7D3B}"/>
                </a:ext>
              </a:extLst>
            </p:cNvPr>
            <p:cNvSpPr txBox="1"/>
            <p:nvPr/>
          </p:nvSpPr>
          <p:spPr>
            <a:xfrm>
              <a:off x="342869" y="1384301"/>
              <a:ext cx="11391060" cy="1850206"/>
            </a:xfrm>
            <a:prstGeom prst="rect">
              <a:avLst/>
            </a:prstGeom>
            <a:noFill/>
          </p:spPr>
          <p:txBody>
            <a:bodyPr wrap="square" rtlCol="0">
              <a:spAutoFit/>
            </a:bodyPr>
            <a:lstStyle/>
            <a:p>
              <a:r>
                <a:rPr lang="en-US" sz="1400" dirty="0"/>
                <a:t>Objective : </a:t>
              </a:r>
              <a:r>
                <a:rPr lang="en-IN" sz="1400" b="1" kern="100" dirty="0">
                  <a:latin typeface="Calibri" panose="020F0502020204030204" pitchFamily="34" charset="0"/>
                  <a:ea typeface="Calibri" panose="020F0502020204030204" pitchFamily="34" charset="0"/>
                  <a:cs typeface="Times New Roman" panose="02020603050405020304" pitchFamily="18" charset="0"/>
                </a:rPr>
                <a:t>Vision</a:t>
              </a:r>
              <a:r>
                <a:rPr lang="en-IN" sz="1400" kern="100" dirty="0">
                  <a:latin typeface="Calibri" panose="020F0502020204030204" pitchFamily="34" charset="0"/>
                  <a:ea typeface="Calibri" panose="020F0502020204030204" pitchFamily="34" charset="0"/>
                  <a:cs typeface="Times New Roman" panose="02020603050405020304" pitchFamily="18" charset="0"/>
                </a:rPr>
                <a:t> shaves the tedious and error-prone job of dealing with multiple pages of unstructured documents and extracting information from them for making business decisions. </a:t>
              </a:r>
              <a:br>
                <a:rPr lang="en-IN" sz="1400" kern="100" dirty="0">
                  <a:latin typeface="Calibri" panose="020F0502020204030204" pitchFamily="34" charset="0"/>
                  <a:ea typeface="Calibri" panose="020F0502020204030204" pitchFamily="34" charset="0"/>
                  <a:cs typeface="Times New Roman" panose="02020603050405020304" pitchFamily="18" charset="0"/>
                </a:rPr>
              </a:br>
              <a:br>
                <a:rPr lang="en-IN" sz="1400" kern="100" dirty="0">
                  <a:latin typeface="Calibri" panose="020F0502020204030204" pitchFamily="34" charset="0"/>
                  <a:ea typeface="Calibri" panose="020F0502020204030204" pitchFamily="34" charset="0"/>
                  <a:cs typeface="Times New Roman" panose="02020603050405020304" pitchFamily="18" charset="0"/>
                </a:rPr>
              </a:br>
              <a:r>
                <a:rPr lang="en-IN" sz="1400" kern="100" dirty="0">
                  <a:latin typeface="Calibri" panose="020F0502020204030204" pitchFamily="34" charset="0"/>
                  <a:ea typeface="Calibri" panose="020F0502020204030204" pitchFamily="34" charset="0"/>
                  <a:cs typeface="Times New Roman" panose="02020603050405020304" pitchFamily="18" charset="0"/>
                </a:rPr>
                <a:t>AI can help in extracting information from these documents, align it to common vocabulary, and make information easily accessible through an automated process that lasts about a few seconds using Optical Character Recognition (OCR) and Natural Language Processing (NLP). </a:t>
              </a:r>
              <a:endParaRPr lang="en-US" sz="1400" dirty="0">
                <a:latin typeface="Calibri"/>
                <a:cs typeface="Calibri"/>
              </a:endParaRPr>
            </a:p>
            <a:p>
              <a:endParaRPr lang="en-IN" sz="1400" dirty="0"/>
            </a:p>
            <a:p>
              <a:endParaRPr lang="en-IN" sz="1400" dirty="0"/>
            </a:p>
          </p:txBody>
        </p:sp>
        <p:grpSp>
          <p:nvGrpSpPr>
            <p:cNvPr id="4" name="Group 3">
              <a:extLst>
                <a:ext uri="{FF2B5EF4-FFF2-40B4-BE49-F238E27FC236}">
                  <a16:creationId xmlns:a16="http://schemas.microsoft.com/office/drawing/2014/main" id="{082A1224-0DE1-4477-0CE8-BA53AF3F0EA8}"/>
                </a:ext>
              </a:extLst>
            </p:cNvPr>
            <p:cNvGrpSpPr/>
            <p:nvPr/>
          </p:nvGrpSpPr>
          <p:grpSpPr>
            <a:xfrm>
              <a:off x="628973" y="3182366"/>
              <a:ext cx="10934053" cy="3293266"/>
              <a:chOff x="377469" y="1267056"/>
              <a:chExt cx="11337862" cy="4762696"/>
            </a:xfrm>
          </p:grpSpPr>
          <p:sp>
            <p:nvSpPr>
              <p:cNvPr id="18" name="Arrow: Right 17">
                <a:extLst>
                  <a:ext uri="{FF2B5EF4-FFF2-40B4-BE49-F238E27FC236}">
                    <a16:creationId xmlns:a16="http://schemas.microsoft.com/office/drawing/2014/main" id="{850B71A8-B812-6C6F-93E9-50BA8261A4AD}"/>
                  </a:ext>
                </a:extLst>
              </p:cNvPr>
              <p:cNvSpPr/>
              <p:nvPr/>
            </p:nvSpPr>
            <p:spPr>
              <a:xfrm>
                <a:off x="2082943" y="2582053"/>
                <a:ext cx="832302" cy="19017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19" name="Picture 18">
                <a:extLst>
                  <a:ext uri="{FF2B5EF4-FFF2-40B4-BE49-F238E27FC236}">
                    <a16:creationId xmlns:a16="http://schemas.microsoft.com/office/drawing/2014/main" id="{CA144323-ED22-C7EA-93A7-8D3E773D28DC}"/>
                  </a:ext>
                </a:extLst>
              </p:cNvPr>
              <p:cNvPicPr>
                <a:picLocks noChangeAspect="1"/>
              </p:cNvPicPr>
              <p:nvPr/>
            </p:nvPicPr>
            <p:blipFill>
              <a:blip r:embed="rId3"/>
              <a:stretch>
                <a:fillRect/>
              </a:stretch>
            </p:blipFill>
            <p:spPr>
              <a:xfrm>
                <a:off x="3692243" y="1952464"/>
                <a:ext cx="1784999" cy="1433307"/>
              </a:xfrm>
              <a:prstGeom prst="rect">
                <a:avLst/>
              </a:prstGeom>
            </p:spPr>
          </p:pic>
          <p:pic>
            <p:nvPicPr>
              <p:cNvPr id="20" name="Picture 19">
                <a:extLst>
                  <a:ext uri="{FF2B5EF4-FFF2-40B4-BE49-F238E27FC236}">
                    <a16:creationId xmlns:a16="http://schemas.microsoft.com/office/drawing/2014/main" id="{F2E1915C-CBA4-0D0C-2BA2-761E21026413}"/>
                  </a:ext>
                </a:extLst>
              </p:cNvPr>
              <p:cNvPicPr>
                <a:picLocks noChangeAspect="1"/>
              </p:cNvPicPr>
              <p:nvPr/>
            </p:nvPicPr>
            <p:blipFill>
              <a:blip r:embed="rId4"/>
              <a:stretch>
                <a:fillRect/>
              </a:stretch>
            </p:blipFill>
            <p:spPr>
              <a:xfrm>
                <a:off x="7100328" y="1823928"/>
                <a:ext cx="2017294" cy="1575206"/>
              </a:xfrm>
              <a:prstGeom prst="rect">
                <a:avLst/>
              </a:prstGeom>
            </p:spPr>
          </p:pic>
          <p:sp>
            <p:nvSpPr>
              <p:cNvPr id="21" name="Arrow: Right 20">
                <a:extLst>
                  <a:ext uri="{FF2B5EF4-FFF2-40B4-BE49-F238E27FC236}">
                    <a16:creationId xmlns:a16="http://schemas.microsoft.com/office/drawing/2014/main" id="{1D9C28F8-9534-D1EA-91D5-6DF6B1D96E4B}"/>
                  </a:ext>
                </a:extLst>
              </p:cNvPr>
              <p:cNvSpPr/>
              <p:nvPr/>
            </p:nvSpPr>
            <p:spPr>
              <a:xfrm>
                <a:off x="5858109" y="2577760"/>
                <a:ext cx="832302" cy="19017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2" name="Arrow: Right 21">
                <a:extLst>
                  <a:ext uri="{FF2B5EF4-FFF2-40B4-BE49-F238E27FC236}">
                    <a16:creationId xmlns:a16="http://schemas.microsoft.com/office/drawing/2014/main" id="{D488DF2F-6B6B-2197-B797-C8107366AC70}"/>
                  </a:ext>
                </a:extLst>
              </p:cNvPr>
              <p:cNvSpPr/>
              <p:nvPr/>
            </p:nvSpPr>
            <p:spPr>
              <a:xfrm>
                <a:off x="9103973" y="2555143"/>
                <a:ext cx="832302" cy="19017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pic>
            <p:nvPicPr>
              <p:cNvPr id="23" name="Picture 22">
                <a:extLst>
                  <a:ext uri="{FF2B5EF4-FFF2-40B4-BE49-F238E27FC236}">
                    <a16:creationId xmlns:a16="http://schemas.microsoft.com/office/drawing/2014/main" id="{89C71A93-D290-89F6-80C7-B4EEA8C53C90}"/>
                  </a:ext>
                </a:extLst>
              </p:cNvPr>
              <p:cNvPicPr>
                <a:picLocks noChangeAspect="1"/>
              </p:cNvPicPr>
              <p:nvPr/>
            </p:nvPicPr>
            <p:blipFill>
              <a:blip r:embed="rId5"/>
              <a:stretch>
                <a:fillRect/>
              </a:stretch>
            </p:blipFill>
            <p:spPr>
              <a:xfrm>
                <a:off x="9999662" y="1730966"/>
                <a:ext cx="1715669" cy="1600404"/>
              </a:xfrm>
              <a:prstGeom prst="rect">
                <a:avLst/>
              </a:prstGeom>
            </p:spPr>
          </p:pic>
          <p:pic>
            <p:nvPicPr>
              <p:cNvPr id="24" name="Picture 23">
                <a:extLst>
                  <a:ext uri="{FF2B5EF4-FFF2-40B4-BE49-F238E27FC236}">
                    <a16:creationId xmlns:a16="http://schemas.microsoft.com/office/drawing/2014/main" id="{FE978EBE-D5FE-28A7-C132-86FE29734AF0}"/>
                  </a:ext>
                </a:extLst>
              </p:cNvPr>
              <p:cNvPicPr>
                <a:picLocks noChangeAspect="1"/>
              </p:cNvPicPr>
              <p:nvPr/>
            </p:nvPicPr>
            <p:blipFill>
              <a:blip r:embed="rId6"/>
              <a:stretch>
                <a:fillRect/>
              </a:stretch>
            </p:blipFill>
            <p:spPr>
              <a:xfrm>
                <a:off x="3231952" y="4042334"/>
                <a:ext cx="3570661" cy="1834278"/>
              </a:xfrm>
              <a:prstGeom prst="rect">
                <a:avLst/>
              </a:prstGeom>
            </p:spPr>
          </p:pic>
          <p:sp>
            <p:nvSpPr>
              <p:cNvPr id="25" name="Rectangle 24">
                <a:extLst>
                  <a:ext uri="{FF2B5EF4-FFF2-40B4-BE49-F238E27FC236}">
                    <a16:creationId xmlns:a16="http://schemas.microsoft.com/office/drawing/2014/main" id="{E8EFFEFF-0B18-00C0-0F8E-65963E6344E5}"/>
                  </a:ext>
                </a:extLst>
              </p:cNvPr>
              <p:cNvSpPr/>
              <p:nvPr/>
            </p:nvSpPr>
            <p:spPr>
              <a:xfrm>
                <a:off x="1314633" y="3666779"/>
                <a:ext cx="92765" cy="10451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26" name="Group 25">
                <a:extLst>
                  <a:ext uri="{FF2B5EF4-FFF2-40B4-BE49-F238E27FC236}">
                    <a16:creationId xmlns:a16="http://schemas.microsoft.com/office/drawing/2014/main" id="{FAACDC80-7737-33B9-5A89-91452FDBA2C1}"/>
                  </a:ext>
                </a:extLst>
              </p:cNvPr>
              <p:cNvGrpSpPr/>
              <p:nvPr/>
            </p:nvGrpSpPr>
            <p:grpSpPr>
              <a:xfrm>
                <a:off x="7163305" y="3894386"/>
                <a:ext cx="1187143" cy="882666"/>
                <a:chOff x="7154223" y="3925739"/>
                <a:chExt cx="1187143" cy="882666"/>
              </a:xfrm>
            </p:grpSpPr>
            <p:sp>
              <p:nvSpPr>
                <p:cNvPr id="32" name="Arrow: Right 31">
                  <a:extLst>
                    <a:ext uri="{FF2B5EF4-FFF2-40B4-BE49-F238E27FC236}">
                      <a16:creationId xmlns:a16="http://schemas.microsoft.com/office/drawing/2014/main" id="{C967BF53-5A33-5D2A-F1A3-D2A15CA1EA07}"/>
                    </a:ext>
                  </a:extLst>
                </p:cNvPr>
                <p:cNvSpPr/>
                <p:nvPr/>
              </p:nvSpPr>
              <p:spPr>
                <a:xfrm rot="16200000">
                  <a:off x="7830126" y="4246800"/>
                  <a:ext cx="832302" cy="19017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3" name="Rectangle 32">
                  <a:extLst>
                    <a:ext uri="{FF2B5EF4-FFF2-40B4-BE49-F238E27FC236}">
                      <a16:creationId xmlns:a16="http://schemas.microsoft.com/office/drawing/2014/main" id="{A1EAED3C-D764-6799-6F43-3A301189D11E}"/>
                    </a:ext>
                  </a:extLst>
                </p:cNvPr>
                <p:cNvSpPr/>
                <p:nvPr/>
              </p:nvSpPr>
              <p:spPr>
                <a:xfrm rot="16200000">
                  <a:off x="7657292" y="4166542"/>
                  <a:ext cx="138794" cy="11449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7" name="TextBox 26">
                <a:extLst>
                  <a:ext uri="{FF2B5EF4-FFF2-40B4-BE49-F238E27FC236}">
                    <a16:creationId xmlns:a16="http://schemas.microsoft.com/office/drawing/2014/main" id="{72F8E4EB-CF88-F8B8-7303-D58D87BDA5E7}"/>
                  </a:ext>
                </a:extLst>
              </p:cNvPr>
              <p:cNvSpPr txBox="1"/>
              <p:nvPr/>
            </p:nvSpPr>
            <p:spPr>
              <a:xfrm>
                <a:off x="3239911" y="1392412"/>
                <a:ext cx="3570661" cy="445105"/>
              </a:xfrm>
              <a:prstGeom prst="rect">
                <a:avLst/>
              </a:prstGeom>
              <a:noFill/>
            </p:spPr>
            <p:txBody>
              <a:bodyPr wrap="square" rtlCol="0">
                <a:spAutoFit/>
              </a:bodyPr>
              <a:lstStyle/>
              <a:p>
                <a:r>
                  <a:rPr lang="en-US" sz="1400" b="1"/>
                  <a:t>Existing Process</a:t>
                </a:r>
                <a:endParaRPr lang="en-IN" sz="1400" b="1"/>
              </a:p>
            </p:txBody>
          </p:sp>
          <p:sp>
            <p:nvSpPr>
              <p:cNvPr id="28" name="TextBox 27">
                <a:extLst>
                  <a:ext uri="{FF2B5EF4-FFF2-40B4-BE49-F238E27FC236}">
                    <a16:creationId xmlns:a16="http://schemas.microsoft.com/office/drawing/2014/main" id="{C8271D03-D7BD-3107-489A-EA8A3CB89F55}"/>
                  </a:ext>
                </a:extLst>
              </p:cNvPr>
              <p:cNvSpPr txBox="1"/>
              <p:nvPr/>
            </p:nvSpPr>
            <p:spPr>
              <a:xfrm>
                <a:off x="3254819" y="3614732"/>
                <a:ext cx="3570661" cy="445105"/>
              </a:xfrm>
              <a:prstGeom prst="rect">
                <a:avLst/>
              </a:prstGeom>
              <a:noFill/>
            </p:spPr>
            <p:txBody>
              <a:bodyPr wrap="square" rtlCol="0">
                <a:spAutoFit/>
              </a:bodyPr>
              <a:lstStyle/>
              <a:p>
                <a:r>
                  <a:rPr lang="en-US" sz="1400" b="1"/>
                  <a:t>Proposed Solution</a:t>
                </a:r>
                <a:endParaRPr lang="en-IN" sz="1400" b="1"/>
              </a:p>
            </p:txBody>
          </p:sp>
          <p:sp>
            <p:nvSpPr>
              <p:cNvPr id="29" name="Rectangle 28">
                <a:extLst>
                  <a:ext uri="{FF2B5EF4-FFF2-40B4-BE49-F238E27FC236}">
                    <a16:creationId xmlns:a16="http://schemas.microsoft.com/office/drawing/2014/main" id="{73D6862A-1B17-7D86-54B9-2F943301E7F8}"/>
                  </a:ext>
                </a:extLst>
              </p:cNvPr>
              <p:cNvSpPr/>
              <p:nvPr/>
            </p:nvSpPr>
            <p:spPr>
              <a:xfrm>
                <a:off x="3118563" y="3507231"/>
                <a:ext cx="3843175" cy="2522521"/>
              </a:xfrm>
              <a:prstGeom prst="rect">
                <a:avLst/>
              </a:prstGeom>
              <a:noFill/>
              <a:ln w="28575">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solidFill>
                    <a:schemeClr val="tx1"/>
                  </a:solidFill>
                </a:endParaRPr>
              </a:p>
            </p:txBody>
          </p:sp>
          <p:sp>
            <p:nvSpPr>
              <p:cNvPr id="30" name="Rectangle 29">
                <a:extLst>
                  <a:ext uri="{FF2B5EF4-FFF2-40B4-BE49-F238E27FC236}">
                    <a16:creationId xmlns:a16="http://schemas.microsoft.com/office/drawing/2014/main" id="{50A699DF-66E2-3479-A372-FF1AAB880ED7}"/>
                  </a:ext>
                </a:extLst>
              </p:cNvPr>
              <p:cNvSpPr/>
              <p:nvPr/>
            </p:nvSpPr>
            <p:spPr>
              <a:xfrm>
                <a:off x="3127502" y="1290551"/>
                <a:ext cx="3834236" cy="2172874"/>
              </a:xfrm>
              <a:prstGeom prst="rect">
                <a:avLst/>
              </a:prstGeom>
              <a:noFill/>
              <a:ln w="28575">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solidFill>
                    <a:schemeClr val="tx1"/>
                  </a:solidFill>
                </a:endParaRPr>
              </a:p>
            </p:txBody>
          </p:sp>
          <p:sp>
            <p:nvSpPr>
              <p:cNvPr id="31" name="TextBox 30">
                <a:extLst>
                  <a:ext uri="{FF2B5EF4-FFF2-40B4-BE49-F238E27FC236}">
                    <a16:creationId xmlns:a16="http://schemas.microsoft.com/office/drawing/2014/main" id="{C3C03A7B-1D1C-1F42-2431-CBF3976E6550}"/>
                  </a:ext>
                </a:extLst>
              </p:cNvPr>
              <p:cNvSpPr txBox="1"/>
              <p:nvPr/>
            </p:nvSpPr>
            <p:spPr>
              <a:xfrm>
                <a:off x="377469" y="1267056"/>
                <a:ext cx="1812097" cy="445105"/>
              </a:xfrm>
              <a:prstGeom prst="rect">
                <a:avLst/>
              </a:prstGeom>
              <a:noFill/>
            </p:spPr>
            <p:txBody>
              <a:bodyPr wrap="square" rtlCol="0">
                <a:spAutoFit/>
              </a:bodyPr>
              <a:lstStyle/>
              <a:p>
                <a:r>
                  <a:rPr lang="en-US" sz="1400" b="1" dirty="0"/>
                  <a:t>Documents / Bills</a:t>
                </a:r>
                <a:endParaRPr lang="en-IN" sz="1400" b="1" dirty="0"/>
              </a:p>
            </p:txBody>
          </p:sp>
        </p:grpSp>
        <p:grpSp>
          <p:nvGrpSpPr>
            <p:cNvPr id="5" name="Group 4">
              <a:extLst>
                <a:ext uri="{FF2B5EF4-FFF2-40B4-BE49-F238E27FC236}">
                  <a16:creationId xmlns:a16="http://schemas.microsoft.com/office/drawing/2014/main" id="{C6CCA7EE-CA2D-C578-6017-C9D1EDB97514}"/>
                </a:ext>
              </a:extLst>
            </p:cNvPr>
            <p:cNvGrpSpPr/>
            <p:nvPr/>
          </p:nvGrpSpPr>
          <p:grpSpPr>
            <a:xfrm>
              <a:off x="722818" y="3580625"/>
              <a:ext cx="1481279" cy="2895007"/>
              <a:chOff x="788396" y="3663547"/>
              <a:chExt cx="1481279" cy="2895007"/>
            </a:xfrm>
          </p:grpSpPr>
          <p:pic>
            <p:nvPicPr>
              <p:cNvPr id="14" name="Picture 13">
                <a:extLst>
                  <a:ext uri="{FF2B5EF4-FFF2-40B4-BE49-F238E27FC236}">
                    <a16:creationId xmlns:a16="http://schemas.microsoft.com/office/drawing/2014/main" id="{1F8A8633-6689-0D2A-3D28-3D13117FBF34}"/>
                  </a:ext>
                </a:extLst>
              </p:cNvPr>
              <p:cNvPicPr>
                <a:picLocks noChangeAspect="1"/>
              </p:cNvPicPr>
              <p:nvPr/>
            </p:nvPicPr>
            <p:blipFill rotWithShape="1">
              <a:blip r:embed="rId7"/>
              <a:srcRect l="5411" t="3581" r="4445"/>
              <a:stretch/>
            </p:blipFill>
            <p:spPr>
              <a:xfrm>
                <a:off x="788396" y="3663547"/>
                <a:ext cx="1176479" cy="2590207"/>
              </a:xfrm>
              <a:prstGeom prst="rect">
                <a:avLst/>
              </a:prstGeom>
              <a:ln w="6350" cap="sq" cmpd="thickThin">
                <a:solidFill>
                  <a:srgbClr val="000000"/>
                </a:solidFill>
                <a:prstDash val="solid"/>
                <a:miter lim="800000"/>
              </a:ln>
              <a:effectLst>
                <a:innerShdw blurRad="76200">
                  <a:srgbClr val="000000"/>
                </a:innerShdw>
              </a:effectLst>
            </p:spPr>
          </p:pic>
          <p:pic>
            <p:nvPicPr>
              <p:cNvPr id="16" name="Picture 15">
                <a:extLst>
                  <a:ext uri="{FF2B5EF4-FFF2-40B4-BE49-F238E27FC236}">
                    <a16:creationId xmlns:a16="http://schemas.microsoft.com/office/drawing/2014/main" id="{22F3C7EF-E818-40BD-D9D1-6019D0148262}"/>
                  </a:ext>
                </a:extLst>
              </p:cNvPr>
              <p:cNvPicPr>
                <a:picLocks noChangeAspect="1"/>
              </p:cNvPicPr>
              <p:nvPr/>
            </p:nvPicPr>
            <p:blipFill rotWithShape="1">
              <a:blip r:embed="rId7"/>
              <a:srcRect l="5411" t="3581" r="4445"/>
              <a:stretch/>
            </p:blipFill>
            <p:spPr>
              <a:xfrm>
                <a:off x="940796" y="3815947"/>
                <a:ext cx="1176479" cy="2590207"/>
              </a:xfrm>
              <a:prstGeom prst="rect">
                <a:avLst/>
              </a:prstGeom>
              <a:ln w="6350" cap="sq" cmpd="thickThin">
                <a:solidFill>
                  <a:srgbClr val="000000"/>
                </a:solidFill>
                <a:prstDash val="solid"/>
                <a:miter lim="800000"/>
              </a:ln>
              <a:effectLst>
                <a:innerShdw blurRad="76200">
                  <a:srgbClr val="000000"/>
                </a:innerShdw>
              </a:effectLst>
            </p:spPr>
          </p:pic>
          <p:pic>
            <p:nvPicPr>
              <p:cNvPr id="17" name="Picture 16">
                <a:extLst>
                  <a:ext uri="{FF2B5EF4-FFF2-40B4-BE49-F238E27FC236}">
                    <a16:creationId xmlns:a16="http://schemas.microsoft.com/office/drawing/2014/main" id="{02B1BB78-3CD0-B87F-34D8-09F1D322BDBA}"/>
                  </a:ext>
                </a:extLst>
              </p:cNvPr>
              <p:cNvPicPr>
                <a:picLocks noChangeAspect="1"/>
              </p:cNvPicPr>
              <p:nvPr/>
            </p:nvPicPr>
            <p:blipFill rotWithShape="1">
              <a:blip r:embed="rId7"/>
              <a:srcRect l="5411" t="3581" r="4445"/>
              <a:stretch/>
            </p:blipFill>
            <p:spPr>
              <a:xfrm>
                <a:off x="1093196" y="3968347"/>
                <a:ext cx="1176479" cy="2590207"/>
              </a:xfrm>
              <a:prstGeom prst="rect">
                <a:avLst/>
              </a:prstGeom>
              <a:ln w="6350" cap="sq" cmpd="thickThin">
                <a:solidFill>
                  <a:srgbClr val="000000"/>
                </a:solidFill>
                <a:prstDash val="solid"/>
                <a:miter lim="800000"/>
              </a:ln>
              <a:effectLst>
                <a:innerShdw blurRad="76200">
                  <a:srgbClr val="000000"/>
                </a:innerShdw>
              </a:effectLst>
            </p:spPr>
          </p:pic>
        </p:grpSp>
        <p:sp>
          <p:nvSpPr>
            <p:cNvPr id="9" name="Rectangle 8">
              <a:extLst>
                <a:ext uri="{FF2B5EF4-FFF2-40B4-BE49-F238E27FC236}">
                  <a16:creationId xmlns:a16="http://schemas.microsoft.com/office/drawing/2014/main" id="{3F0B4FAF-E415-CCAA-6F68-7E7BE4714A0E}"/>
                </a:ext>
              </a:extLst>
            </p:cNvPr>
            <p:cNvSpPr/>
            <p:nvPr/>
          </p:nvSpPr>
          <p:spPr>
            <a:xfrm>
              <a:off x="3078054" y="2941983"/>
              <a:ext cx="8655875" cy="3756621"/>
            </a:xfrm>
            <a:prstGeom prst="rect">
              <a:avLst/>
            </a:prstGeom>
            <a:noFill/>
            <a:ln w="28575">
              <a:solidFill>
                <a:schemeClr val="tx2">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Right 10">
              <a:extLst>
                <a:ext uri="{FF2B5EF4-FFF2-40B4-BE49-F238E27FC236}">
                  <a16:creationId xmlns:a16="http://schemas.microsoft.com/office/drawing/2014/main" id="{49EE181E-7F8C-F4A5-60A2-5946FFEE8BB7}"/>
                </a:ext>
              </a:extLst>
            </p:cNvPr>
            <p:cNvSpPr/>
            <p:nvPr/>
          </p:nvSpPr>
          <p:spPr>
            <a:xfrm>
              <a:off x="2233285" y="5588101"/>
              <a:ext cx="802659" cy="13150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 name="TextBox 11">
              <a:extLst>
                <a:ext uri="{FF2B5EF4-FFF2-40B4-BE49-F238E27FC236}">
                  <a16:creationId xmlns:a16="http://schemas.microsoft.com/office/drawing/2014/main" id="{0EDEAE33-3DD8-09E2-F32C-AB36B36076B4}"/>
                </a:ext>
              </a:extLst>
            </p:cNvPr>
            <p:cNvSpPr txBox="1"/>
            <p:nvPr/>
          </p:nvSpPr>
          <p:spPr>
            <a:xfrm>
              <a:off x="2355676" y="5304618"/>
              <a:ext cx="600120" cy="304809"/>
            </a:xfrm>
            <a:prstGeom prst="rect">
              <a:avLst/>
            </a:prstGeom>
            <a:noFill/>
          </p:spPr>
          <p:txBody>
            <a:bodyPr wrap="square" rtlCol="0">
              <a:spAutoFit/>
            </a:bodyPr>
            <a:lstStyle/>
            <a:p>
              <a:r>
                <a:rPr lang="en-US" sz="1400" b="1" dirty="0"/>
                <a:t>API</a:t>
              </a:r>
              <a:endParaRPr lang="en-IN" sz="1400" b="1" dirty="0"/>
            </a:p>
          </p:txBody>
        </p:sp>
      </p:grpSp>
      <p:sp>
        <p:nvSpPr>
          <p:cNvPr id="34" name="TextBox 33">
            <a:extLst>
              <a:ext uri="{FF2B5EF4-FFF2-40B4-BE49-F238E27FC236}">
                <a16:creationId xmlns:a16="http://schemas.microsoft.com/office/drawing/2014/main" id="{3F423283-DE2D-F91B-4614-2915843F2595}"/>
              </a:ext>
            </a:extLst>
          </p:cNvPr>
          <p:cNvSpPr txBox="1"/>
          <p:nvPr/>
        </p:nvSpPr>
        <p:spPr>
          <a:xfrm>
            <a:off x="296890" y="1040464"/>
            <a:ext cx="5877017" cy="461665"/>
          </a:xfrm>
          <a:prstGeom prst="rect">
            <a:avLst/>
          </a:prstGeom>
          <a:noFill/>
        </p:spPr>
        <p:txBody>
          <a:bodyPr wrap="square" rtlCol="0">
            <a:spAutoFit/>
          </a:bodyPr>
          <a:lstStyle/>
          <a:p>
            <a:r>
              <a:rPr lang="en-IN" sz="2400" b="1" dirty="0"/>
              <a:t>VISION</a:t>
            </a:r>
          </a:p>
        </p:txBody>
      </p:sp>
    </p:spTree>
    <p:extLst>
      <p:ext uri="{BB962C8B-B14F-4D97-AF65-F5344CB8AC3E}">
        <p14:creationId xmlns:p14="http://schemas.microsoft.com/office/powerpoint/2010/main" val="1664693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B17D9B-5D45-A669-5795-063DB57B41E5}"/>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05F3A16C-0D50-B191-5641-A03ECBB495AB}"/>
              </a:ext>
            </a:extLst>
          </p:cNvPr>
          <p:cNvSpPr/>
          <p:nvPr/>
        </p:nvSpPr>
        <p:spPr>
          <a:xfrm>
            <a:off x="136800" y="6635324"/>
            <a:ext cx="11880000" cy="140677"/>
          </a:xfrm>
          <a:prstGeom prst="rect">
            <a:avLst/>
          </a:prstGeom>
          <a:solidFill>
            <a:srgbClr val="9B845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itle 1">
            <a:extLst>
              <a:ext uri="{FF2B5EF4-FFF2-40B4-BE49-F238E27FC236}">
                <a16:creationId xmlns:a16="http://schemas.microsoft.com/office/drawing/2014/main" id="{8DE80E83-8090-4B20-83E1-12A9C1B82243}"/>
              </a:ext>
            </a:extLst>
          </p:cNvPr>
          <p:cNvSpPr txBox="1">
            <a:spLocks/>
          </p:cNvSpPr>
          <p:nvPr/>
        </p:nvSpPr>
        <p:spPr>
          <a:xfrm>
            <a:off x="196757" y="153143"/>
            <a:ext cx="11632223" cy="55983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mn-lt"/>
              </a:rPr>
              <a:t>About Us</a:t>
            </a:r>
          </a:p>
        </p:txBody>
      </p:sp>
      <p:sp>
        <p:nvSpPr>
          <p:cNvPr id="8" name="Slide Number Placeholder 5">
            <a:extLst>
              <a:ext uri="{FF2B5EF4-FFF2-40B4-BE49-F238E27FC236}">
                <a16:creationId xmlns:a16="http://schemas.microsoft.com/office/drawing/2014/main" id="{C514AF53-8BCC-F439-4162-C5E9AD40E716}"/>
              </a:ext>
            </a:extLst>
          </p:cNvPr>
          <p:cNvSpPr>
            <a:spLocks noGrp="1"/>
          </p:cNvSpPr>
          <p:nvPr>
            <p:ph type="sldNum" sz="quarter" idx="12"/>
          </p:nvPr>
        </p:nvSpPr>
        <p:spPr>
          <a:xfrm>
            <a:off x="9243645" y="6635324"/>
            <a:ext cx="2743200" cy="140677"/>
          </a:xfrm>
          <a:prstGeom prst="rect">
            <a:avLst/>
          </a:prstGeom>
          <a:ln>
            <a:noFill/>
          </a:ln>
        </p:spPr>
        <p:txBody>
          <a:bodyPr/>
          <a:lstStyle>
            <a:lvl1pPr>
              <a:defRPr>
                <a:solidFill>
                  <a:schemeClr val="tx1">
                    <a:lumMod val="75000"/>
                    <a:lumOff val="25000"/>
                  </a:schemeClr>
                </a:solidFill>
              </a:defRPr>
            </a:lvl1pPr>
          </a:lstStyle>
          <a:p>
            <a:r>
              <a:rPr lang="en-IN"/>
              <a:t>2</a:t>
            </a:r>
            <a:endParaRPr lang="en-IN" dirty="0"/>
          </a:p>
        </p:txBody>
      </p:sp>
      <p:cxnSp>
        <p:nvCxnSpPr>
          <p:cNvPr id="10" name="Straight Connector 9">
            <a:extLst>
              <a:ext uri="{FF2B5EF4-FFF2-40B4-BE49-F238E27FC236}">
                <a16:creationId xmlns:a16="http://schemas.microsoft.com/office/drawing/2014/main" id="{FE9ABC13-8F01-E9F2-6A1F-C36C5E2FE5F3}"/>
              </a:ext>
              <a:ext uri="{C183D7F6-B498-43B3-948B-1728B52AA6E4}">
                <adec:decorative xmlns:adec="http://schemas.microsoft.com/office/drawing/2017/decorative" val="1"/>
              </a:ext>
            </a:extLst>
          </p:cNvPr>
          <p:cNvCxnSpPr>
            <a:cxnSpLocks/>
          </p:cNvCxnSpPr>
          <p:nvPr/>
        </p:nvCxnSpPr>
        <p:spPr>
          <a:xfrm flipV="1">
            <a:off x="135530" y="712981"/>
            <a:ext cx="11880000" cy="12804"/>
          </a:xfrm>
          <a:prstGeom prst="line">
            <a:avLst/>
          </a:prstGeom>
          <a:ln w="28575">
            <a:solidFill>
              <a:srgbClr val="9B8453"/>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25DDE639-5E73-3865-71A3-5EDD1D87F185}"/>
              </a:ext>
            </a:extLst>
          </p:cNvPr>
          <p:cNvPicPr>
            <a:picLocks noChangeAspect="1"/>
          </p:cNvPicPr>
          <p:nvPr/>
        </p:nvPicPr>
        <p:blipFill rotWithShape="1">
          <a:blip r:embed="rId2">
            <a:extLst>
              <a:ext uri="{28A0092B-C50C-407E-A947-70E740481C1C}">
                <a14:useLocalDpi xmlns:a14="http://schemas.microsoft.com/office/drawing/2010/main" val="0"/>
              </a:ext>
            </a:extLst>
          </a:blip>
          <a:srcRect r="38960"/>
          <a:stretch/>
        </p:blipFill>
        <p:spPr>
          <a:xfrm>
            <a:off x="10120507" y="81999"/>
            <a:ext cx="1720388" cy="630982"/>
          </a:xfrm>
          <a:prstGeom prst="rect">
            <a:avLst/>
          </a:prstGeom>
        </p:spPr>
      </p:pic>
      <p:sp>
        <p:nvSpPr>
          <p:cNvPr id="2" name="TextBox 1">
            <a:extLst>
              <a:ext uri="{FF2B5EF4-FFF2-40B4-BE49-F238E27FC236}">
                <a16:creationId xmlns:a16="http://schemas.microsoft.com/office/drawing/2014/main" id="{DF103548-6DFC-DA85-2F0B-818D483C059A}"/>
              </a:ext>
            </a:extLst>
          </p:cNvPr>
          <p:cNvSpPr txBox="1"/>
          <p:nvPr/>
        </p:nvSpPr>
        <p:spPr>
          <a:xfrm>
            <a:off x="687737" y="1775559"/>
            <a:ext cx="4368023" cy="1077218"/>
          </a:xfrm>
          <a:prstGeom prst="rect">
            <a:avLst/>
          </a:prstGeom>
          <a:noFill/>
        </p:spPr>
        <p:txBody>
          <a:bodyPr wrap="square" rtlCol="0">
            <a:spAutoFit/>
          </a:bodyPr>
          <a:lstStyle/>
          <a:p>
            <a:r>
              <a:rPr lang="en-US" sz="1600" dirty="0"/>
              <a:t>We are a result-driven consulting organization committed to continuous learning and improvement, staying abreast of industry trends, emerging technologies, and best practices.</a:t>
            </a:r>
            <a:endParaRPr lang="en-IN" sz="1600" dirty="0"/>
          </a:p>
        </p:txBody>
      </p:sp>
      <p:sp>
        <p:nvSpPr>
          <p:cNvPr id="3" name="TextBox 2">
            <a:extLst>
              <a:ext uri="{FF2B5EF4-FFF2-40B4-BE49-F238E27FC236}">
                <a16:creationId xmlns:a16="http://schemas.microsoft.com/office/drawing/2014/main" id="{5BBD3941-1901-0A32-BE7B-D25F6B186F78}"/>
              </a:ext>
            </a:extLst>
          </p:cNvPr>
          <p:cNvSpPr txBox="1"/>
          <p:nvPr/>
        </p:nvSpPr>
        <p:spPr>
          <a:xfrm>
            <a:off x="687737" y="2986474"/>
            <a:ext cx="4308430" cy="830997"/>
          </a:xfrm>
          <a:prstGeom prst="rect">
            <a:avLst/>
          </a:prstGeom>
          <a:noFill/>
        </p:spPr>
        <p:txBody>
          <a:bodyPr wrap="square" rtlCol="0">
            <a:spAutoFit/>
          </a:bodyPr>
          <a:lstStyle/>
          <a:p>
            <a:r>
              <a:rPr lang="en-US" sz="1600" dirty="0"/>
              <a:t>Our success lies in helping our clients achieve their goals while upholding the highest ethical standards.</a:t>
            </a:r>
            <a:endParaRPr lang="en-IN" sz="1600" dirty="0"/>
          </a:p>
        </p:txBody>
      </p:sp>
      <p:sp>
        <p:nvSpPr>
          <p:cNvPr id="12" name="TextBox 11">
            <a:extLst>
              <a:ext uri="{FF2B5EF4-FFF2-40B4-BE49-F238E27FC236}">
                <a16:creationId xmlns:a16="http://schemas.microsoft.com/office/drawing/2014/main" id="{11453CF1-B121-EE67-E4B1-50991A16B002}"/>
              </a:ext>
            </a:extLst>
          </p:cNvPr>
          <p:cNvSpPr txBox="1"/>
          <p:nvPr/>
        </p:nvSpPr>
        <p:spPr>
          <a:xfrm>
            <a:off x="687737" y="3928253"/>
            <a:ext cx="4308429" cy="1077218"/>
          </a:xfrm>
          <a:prstGeom prst="rect">
            <a:avLst/>
          </a:prstGeom>
          <a:noFill/>
        </p:spPr>
        <p:txBody>
          <a:bodyPr wrap="square" rtlCol="0">
            <a:spAutoFit/>
          </a:bodyPr>
          <a:lstStyle/>
          <a:p>
            <a:r>
              <a:rPr lang="en-US" sz="1600" dirty="0"/>
              <a:t>Our team of seasoned domain experts at </a:t>
            </a:r>
            <a:r>
              <a:rPr lang="en-US" sz="1600" dirty="0" err="1"/>
              <a:t>Datacore</a:t>
            </a:r>
            <a:r>
              <a:rPr lang="en-US" sz="1600" dirty="0"/>
              <a:t> Consultants brings a wealth of experience in data engineering, machine learning, and advanced analytics.</a:t>
            </a:r>
            <a:endParaRPr lang="en-IN" sz="1600" dirty="0"/>
          </a:p>
        </p:txBody>
      </p:sp>
      <p:pic>
        <p:nvPicPr>
          <p:cNvPr id="15" name="Picture 14">
            <a:extLst>
              <a:ext uri="{FF2B5EF4-FFF2-40B4-BE49-F238E27FC236}">
                <a16:creationId xmlns:a16="http://schemas.microsoft.com/office/drawing/2014/main" id="{85445408-D22F-3519-9331-25CE211097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3190" y="974435"/>
            <a:ext cx="5622476" cy="5622476"/>
          </a:xfrm>
          <a:prstGeom prst="rect">
            <a:avLst/>
          </a:prstGeom>
        </p:spPr>
      </p:pic>
    </p:spTree>
    <p:extLst>
      <p:ext uri="{BB962C8B-B14F-4D97-AF65-F5344CB8AC3E}">
        <p14:creationId xmlns:p14="http://schemas.microsoft.com/office/powerpoint/2010/main" val="1912188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D5E45-A4FB-0B48-FEE0-BE5B9B3B75E1}"/>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DAD2DF86-A1C2-1666-03D5-71F72650A497}"/>
              </a:ext>
            </a:extLst>
          </p:cNvPr>
          <p:cNvSpPr/>
          <p:nvPr/>
        </p:nvSpPr>
        <p:spPr>
          <a:xfrm>
            <a:off x="136800" y="6635324"/>
            <a:ext cx="11880000" cy="140677"/>
          </a:xfrm>
          <a:prstGeom prst="rect">
            <a:avLst/>
          </a:prstGeom>
          <a:solidFill>
            <a:srgbClr val="9B845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itle 1">
            <a:extLst>
              <a:ext uri="{FF2B5EF4-FFF2-40B4-BE49-F238E27FC236}">
                <a16:creationId xmlns:a16="http://schemas.microsoft.com/office/drawing/2014/main" id="{93CC49BD-A99D-342A-6BDC-1A711C924FED}"/>
              </a:ext>
            </a:extLst>
          </p:cNvPr>
          <p:cNvSpPr txBox="1">
            <a:spLocks/>
          </p:cNvSpPr>
          <p:nvPr/>
        </p:nvSpPr>
        <p:spPr>
          <a:xfrm>
            <a:off x="196757" y="153143"/>
            <a:ext cx="11632223" cy="55983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mn-lt"/>
              </a:rPr>
              <a:t>Meet Our Leaders</a:t>
            </a:r>
          </a:p>
        </p:txBody>
      </p:sp>
      <p:sp>
        <p:nvSpPr>
          <p:cNvPr id="8" name="Slide Number Placeholder 5">
            <a:extLst>
              <a:ext uri="{FF2B5EF4-FFF2-40B4-BE49-F238E27FC236}">
                <a16:creationId xmlns:a16="http://schemas.microsoft.com/office/drawing/2014/main" id="{4C603B23-E97B-5249-C724-7C314CC06346}"/>
              </a:ext>
            </a:extLst>
          </p:cNvPr>
          <p:cNvSpPr>
            <a:spLocks noGrp="1"/>
          </p:cNvSpPr>
          <p:nvPr>
            <p:ph type="sldNum" sz="quarter" idx="12"/>
          </p:nvPr>
        </p:nvSpPr>
        <p:spPr>
          <a:xfrm>
            <a:off x="9243645" y="6635324"/>
            <a:ext cx="2743200" cy="140677"/>
          </a:xfrm>
          <a:prstGeom prst="rect">
            <a:avLst/>
          </a:prstGeom>
          <a:ln>
            <a:noFill/>
          </a:ln>
        </p:spPr>
        <p:txBody>
          <a:bodyPr/>
          <a:lstStyle>
            <a:lvl1pPr>
              <a:defRPr>
                <a:solidFill>
                  <a:schemeClr val="tx1">
                    <a:lumMod val="75000"/>
                    <a:lumOff val="25000"/>
                  </a:schemeClr>
                </a:solidFill>
              </a:defRPr>
            </a:lvl1pPr>
          </a:lstStyle>
          <a:p>
            <a:r>
              <a:rPr lang="en-IN" dirty="0"/>
              <a:t>18</a:t>
            </a:r>
          </a:p>
        </p:txBody>
      </p:sp>
      <p:cxnSp>
        <p:nvCxnSpPr>
          <p:cNvPr id="10" name="Straight Connector 9">
            <a:extLst>
              <a:ext uri="{FF2B5EF4-FFF2-40B4-BE49-F238E27FC236}">
                <a16:creationId xmlns:a16="http://schemas.microsoft.com/office/drawing/2014/main" id="{FA518E28-C553-1E5B-04C7-843F72DBEC6D}"/>
              </a:ext>
              <a:ext uri="{C183D7F6-B498-43B3-948B-1728B52AA6E4}">
                <adec:decorative xmlns:adec="http://schemas.microsoft.com/office/drawing/2017/decorative" val="1"/>
              </a:ext>
            </a:extLst>
          </p:cNvPr>
          <p:cNvCxnSpPr>
            <a:cxnSpLocks/>
          </p:cNvCxnSpPr>
          <p:nvPr/>
        </p:nvCxnSpPr>
        <p:spPr>
          <a:xfrm flipV="1">
            <a:off x="135530" y="712981"/>
            <a:ext cx="11880000" cy="12804"/>
          </a:xfrm>
          <a:prstGeom prst="line">
            <a:avLst/>
          </a:prstGeom>
          <a:ln w="28575">
            <a:solidFill>
              <a:srgbClr val="9B8453"/>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3B7EC801-D5FE-0CD7-33C8-6B9C6F598F8E}"/>
              </a:ext>
            </a:extLst>
          </p:cNvPr>
          <p:cNvPicPr>
            <a:picLocks noChangeAspect="1"/>
          </p:cNvPicPr>
          <p:nvPr/>
        </p:nvPicPr>
        <p:blipFill rotWithShape="1">
          <a:blip r:embed="rId2">
            <a:extLst>
              <a:ext uri="{28A0092B-C50C-407E-A947-70E740481C1C}">
                <a14:useLocalDpi xmlns:a14="http://schemas.microsoft.com/office/drawing/2010/main" val="0"/>
              </a:ext>
            </a:extLst>
          </a:blip>
          <a:srcRect r="38960"/>
          <a:stretch/>
        </p:blipFill>
        <p:spPr>
          <a:xfrm>
            <a:off x="10120507" y="81999"/>
            <a:ext cx="1720388" cy="630982"/>
          </a:xfrm>
          <a:prstGeom prst="rect">
            <a:avLst/>
          </a:prstGeom>
        </p:spPr>
      </p:pic>
      <p:pic>
        <p:nvPicPr>
          <p:cNvPr id="16" name="Picture 15">
            <a:extLst>
              <a:ext uri="{FF2B5EF4-FFF2-40B4-BE49-F238E27FC236}">
                <a16:creationId xmlns:a16="http://schemas.microsoft.com/office/drawing/2014/main" id="{895952E9-9053-31E4-1ADF-F69266A643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67966" y="932155"/>
            <a:ext cx="2974462" cy="3781318"/>
          </a:xfrm>
          <a:prstGeom prst="rect">
            <a:avLst/>
          </a:prstGeom>
          <a:ln w="38100" cap="sq">
            <a:solidFill>
              <a:schemeClr val="bg2">
                <a:lumMod val="50000"/>
              </a:schemeClr>
            </a:solidFill>
            <a:prstDash val="solid"/>
            <a:miter lim="800000"/>
          </a:ln>
          <a:effectLst>
            <a:outerShdw blurRad="50800" dist="38100" dir="2700000" algn="tl" rotWithShape="0">
              <a:srgbClr val="000000">
                <a:alpha val="43000"/>
              </a:srgbClr>
            </a:outerShdw>
          </a:effectLst>
          <a:scene3d>
            <a:camera prst="orthographicFront"/>
            <a:lightRig rig="threePt" dir="t"/>
          </a:scene3d>
          <a:sp3d>
            <a:bevelT w="152400" h="50800" prst="softRound"/>
          </a:sp3d>
        </p:spPr>
      </p:pic>
      <p:pic>
        <p:nvPicPr>
          <p:cNvPr id="17" name="Picture 16">
            <a:extLst>
              <a:ext uri="{FF2B5EF4-FFF2-40B4-BE49-F238E27FC236}">
                <a16:creationId xmlns:a16="http://schemas.microsoft.com/office/drawing/2014/main" id="{185CDC58-5B90-6C15-22D8-0AD38761E4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68023" y="932156"/>
            <a:ext cx="2974462" cy="3781318"/>
          </a:xfrm>
          <a:prstGeom prst="rect">
            <a:avLst/>
          </a:prstGeom>
          <a:ln w="38100" cap="sq">
            <a:solidFill>
              <a:schemeClr val="bg2">
                <a:lumMod val="50000"/>
              </a:schemeClr>
            </a:solidFill>
            <a:prstDash val="solid"/>
            <a:miter lim="800000"/>
          </a:ln>
          <a:effectLst>
            <a:outerShdw blurRad="50800" dist="38100" dir="2700000" algn="tl" rotWithShape="0">
              <a:srgbClr val="000000">
                <a:alpha val="43000"/>
              </a:srgbClr>
            </a:outerShdw>
          </a:effectLst>
          <a:scene3d>
            <a:camera prst="orthographicFront"/>
            <a:lightRig rig="threePt" dir="t"/>
          </a:scene3d>
          <a:sp3d>
            <a:bevelT w="152400" h="50800" prst="softRound"/>
          </a:sp3d>
        </p:spPr>
      </p:pic>
      <p:sp>
        <p:nvSpPr>
          <p:cNvPr id="18" name="TextBox 17">
            <a:extLst>
              <a:ext uri="{FF2B5EF4-FFF2-40B4-BE49-F238E27FC236}">
                <a16:creationId xmlns:a16="http://schemas.microsoft.com/office/drawing/2014/main" id="{DE014AA9-8BDD-4320-51BB-DE34F87CD919}"/>
              </a:ext>
            </a:extLst>
          </p:cNvPr>
          <p:cNvSpPr txBox="1"/>
          <p:nvPr/>
        </p:nvSpPr>
        <p:spPr>
          <a:xfrm>
            <a:off x="608355" y="5246598"/>
            <a:ext cx="4955177" cy="1169551"/>
          </a:xfrm>
          <a:prstGeom prst="rect">
            <a:avLst/>
          </a:prstGeom>
          <a:noFill/>
        </p:spPr>
        <p:txBody>
          <a:bodyPr wrap="square" rtlCol="0">
            <a:spAutoFit/>
          </a:bodyPr>
          <a:lstStyle/>
          <a:p>
            <a:pPr algn="ctr"/>
            <a:r>
              <a:rPr lang="en-US" sz="1400" dirty="0"/>
              <a:t>Award winning Data Scientist with almost a decade of rich experience with multiple business domains including Healthcare in US, Life Insurance, Pharma, Media. </a:t>
            </a:r>
            <a:br>
              <a:rPr lang="en-US" sz="1400" dirty="0"/>
            </a:br>
            <a:r>
              <a:rPr lang="en-US" sz="1400" dirty="0"/>
              <a:t>Pritesh has authored courses for Data Science  &amp; AI with Python in partnership with leading EdTech firms in India.</a:t>
            </a:r>
          </a:p>
        </p:txBody>
      </p:sp>
      <p:sp>
        <p:nvSpPr>
          <p:cNvPr id="19" name="TextBox 18">
            <a:extLst>
              <a:ext uri="{FF2B5EF4-FFF2-40B4-BE49-F238E27FC236}">
                <a16:creationId xmlns:a16="http://schemas.microsoft.com/office/drawing/2014/main" id="{D1089CB5-E7B0-4438-2687-ACB86762ADEA}"/>
              </a:ext>
            </a:extLst>
          </p:cNvPr>
          <p:cNvSpPr txBox="1"/>
          <p:nvPr/>
        </p:nvSpPr>
        <p:spPr>
          <a:xfrm>
            <a:off x="6508412" y="5246598"/>
            <a:ext cx="4955177" cy="954107"/>
          </a:xfrm>
          <a:prstGeom prst="rect">
            <a:avLst/>
          </a:prstGeom>
          <a:noFill/>
        </p:spPr>
        <p:txBody>
          <a:bodyPr wrap="square" rtlCol="0">
            <a:spAutoFit/>
          </a:bodyPr>
          <a:lstStyle/>
          <a:p>
            <a:pPr algn="ctr"/>
            <a:r>
              <a:rPr lang="en-US" sz="1400" dirty="0"/>
              <a:t>Top of the class Engineer, Educated at IIT-Kharagpur, bringing vast knowledge in the areas of Petroleum, Financial Markets.</a:t>
            </a:r>
            <a:br>
              <a:rPr lang="en-US" sz="1400" dirty="0"/>
            </a:br>
            <a:r>
              <a:rPr lang="en-US" sz="1400" dirty="0"/>
              <a:t>Rahul has spearheaded sales and analytics for the leading petroleum organization in two states in the last 5 years in India</a:t>
            </a:r>
          </a:p>
        </p:txBody>
      </p:sp>
      <p:sp>
        <p:nvSpPr>
          <p:cNvPr id="20" name="TextBox 19">
            <a:extLst>
              <a:ext uri="{FF2B5EF4-FFF2-40B4-BE49-F238E27FC236}">
                <a16:creationId xmlns:a16="http://schemas.microsoft.com/office/drawing/2014/main" id="{F21642B3-B281-5973-DAE6-9DC9E24AD3D5}"/>
              </a:ext>
            </a:extLst>
          </p:cNvPr>
          <p:cNvSpPr txBox="1"/>
          <p:nvPr/>
        </p:nvSpPr>
        <p:spPr>
          <a:xfrm>
            <a:off x="1270776" y="4915965"/>
            <a:ext cx="3368841" cy="338554"/>
          </a:xfrm>
          <a:prstGeom prst="rect">
            <a:avLst/>
          </a:prstGeom>
          <a:noFill/>
        </p:spPr>
        <p:txBody>
          <a:bodyPr wrap="square" rtlCol="0">
            <a:spAutoFit/>
          </a:bodyPr>
          <a:lstStyle/>
          <a:p>
            <a:r>
              <a:rPr lang="en-IN" sz="1600" b="1" dirty="0"/>
              <a:t>Pritesh Jha, Co-founder &amp; C.E.O</a:t>
            </a:r>
          </a:p>
        </p:txBody>
      </p:sp>
      <p:sp>
        <p:nvSpPr>
          <p:cNvPr id="21" name="TextBox 20">
            <a:extLst>
              <a:ext uri="{FF2B5EF4-FFF2-40B4-BE49-F238E27FC236}">
                <a16:creationId xmlns:a16="http://schemas.microsoft.com/office/drawing/2014/main" id="{72884E5B-63D5-5F1A-3042-17C63566CE4E}"/>
              </a:ext>
            </a:extLst>
          </p:cNvPr>
          <p:cNvSpPr txBox="1"/>
          <p:nvPr/>
        </p:nvSpPr>
        <p:spPr>
          <a:xfrm>
            <a:off x="7301579" y="4915965"/>
            <a:ext cx="3368841" cy="338554"/>
          </a:xfrm>
          <a:prstGeom prst="rect">
            <a:avLst/>
          </a:prstGeom>
          <a:noFill/>
        </p:spPr>
        <p:txBody>
          <a:bodyPr wrap="square" rtlCol="0">
            <a:spAutoFit/>
          </a:bodyPr>
          <a:lstStyle/>
          <a:p>
            <a:r>
              <a:rPr lang="en-IN" sz="1600" b="1" dirty="0"/>
              <a:t>Rahul Mishra, Co-founder &amp; C.O.O</a:t>
            </a:r>
          </a:p>
        </p:txBody>
      </p:sp>
    </p:spTree>
    <p:extLst>
      <p:ext uri="{BB962C8B-B14F-4D97-AF65-F5344CB8AC3E}">
        <p14:creationId xmlns:p14="http://schemas.microsoft.com/office/powerpoint/2010/main" val="17427844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73092-97CA-D010-0393-867225945D0D}"/>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B5706C66-9FE7-74C7-65A6-7EE022071292}"/>
              </a:ext>
            </a:extLst>
          </p:cNvPr>
          <p:cNvSpPr/>
          <p:nvPr/>
        </p:nvSpPr>
        <p:spPr>
          <a:xfrm>
            <a:off x="136800" y="6635324"/>
            <a:ext cx="11880000" cy="140677"/>
          </a:xfrm>
          <a:prstGeom prst="rect">
            <a:avLst/>
          </a:prstGeom>
          <a:solidFill>
            <a:srgbClr val="9B845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itle 1">
            <a:extLst>
              <a:ext uri="{FF2B5EF4-FFF2-40B4-BE49-F238E27FC236}">
                <a16:creationId xmlns:a16="http://schemas.microsoft.com/office/drawing/2014/main" id="{6CC325A7-E326-19FF-705E-BD9B2B124A3E}"/>
              </a:ext>
            </a:extLst>
          </p:cNvPr>
          <p:cNvSpPr txBox="1">
            <a:spLocks/>
          </p:cNvSpPr>
          <p:nvPr/>
        </p:nvSpPr>
        <p:spPr>
          <a:xfrm>
            <a:off x="196757" y="153143"/>
            <a:ext cx="11632223" cy="55983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mn-lt"/>
              </a:rPr>
              <a:t>Our Vision</a:t>
            </a:r>
          </a:p>
        </p:txBody>
      </p:sp>
      <p:sp>
        <p:nvSpPr>
          <p:cNvPr id="8" name="Slide Number Placeholder 5">
            <a:extLst>
              <a:ext uri="{FF2B5EF4-FFF2-40B4-BE49-F238E27FC236}">
                <a16:creationId xmlns:a16="http://schemas.microsoft.com/office/drawing/2014/main" id="{C7B99890-F0F9-8C95-8AA7-27FAFCEEBE9D}"/>
              </a:ext>
            </a:extLst>
          </p:cNvPr>
          <p:cNvSpPr>
            <a:spLocks noGrp="1"/>
          </p:cNvSpPr>
          <p:nvPr>
            <p:ph type="sldNum" sz="quarter" idx="12"/>
          </p:nvPr>
        </p:nvSpPr>
        <p:spPr>
          <a:xfrm>
            <a:off x="9243645" y="6635324"/>
            <a:ext cx="2743200" cy="140677"/>
          </a:xfrm>
          <a:prstGeom prst="rect">
            <a:avLst/>
          </a:prstGeom>
          <a:ln>
            <a:noFill/>
          </a:ln>
        </p:spPr>
        <p:txBody>
          <a:bodyPr/>
          <a:lstStyle>
            <a:lvl1pPr>
              <a:defRPr>
                <a:solidFill>
                  <a:schemeClr val="tx1">
                    <a:lumMod val="75000"/>
                    <a:lumOff val="25000"/>
                  </a:schemeClr>
                </a:solidFill>
              </a:defRPr>
            </a:lvl1pPr>
          </a:lstStyle>
          <a:p>
            <a:r>
              <a:rPr lang="en-IN" dirty="0"/>
              <a:t>21</a:t>
            </a:r>
          </a:p>
        </p:txBody>
      </p:sp>
      <p:cxnSp>
        <p:nvCxnSpPr>
          <p:cNvPr id="10" name="Straight Connector 9">
            <a:extLst>
              <a:ext uri="{FF2B5EF4-FFF2-40B4-BE49-F238E27FC236}">
                <a16:creationId xmlns:a16="http://schemas.microsoft.com/office/drawing/2014/main" id="{C643A648-E1F8-2C0F-0C5B-13ED4A154766}"/>
              </a:ext>
              <a:ext uri="{C183D7F6-B498-43B3-948B-1728B52AA6E4}">
                <adec:decorative xmlns:adec="http://schemas.microsoft.com/office/drawing/2017/decorative" val="1"/>
              </a:ext>
            </a:extLst>
          </p:cNvPr>
          <p:cNvCxnSpPr>
            <a:cxnSpLocks/>
          </p:cNvCxnSpPr>
          <p:nvPr/>
        </p:nvCxnSpPr>
        <p:spPr>
          <a:xfrm flipV="1">
            <a:off x="135530" y="712981"/>
            <a:ext cx="11880000" cy="12804"/>
          </a:xfrm>
          <a:prstGeom prst="line">
            <a:avLst/>
          </a:prstGeom>
          <a:ln w="28575">
            <a:solidFill>
              <a:srgbClr val="9B8453"/>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A7A358C1-8F24-52B7-EB6D-D4104315DC6E}"/>
              </a:ext>
            </a:extLst>
          </p:cNvPr>
          <p:cNvPicPr>
            <a:picLocks noChangeAspect="1"/>
          </p:cNvPicPr>
          <p:nvPr/>
        </p:nvPicPr>
        <p:blipFill rotWithShape="1">
          <a:blip r:embed="rId2">
            <a:extLst>
              <a:ext uri="{28A0092B-C50C-407E-A947-70E740481C1C}">
                <a14:useLocalDpi xmlns:a14="http://schemas.microsoft.com/office/drawing/2010/main" val="0"/>
              </a:ext>
            </a:extLst>
          </a:blip>
          <a:srcRect r="38960"/>
          <a:stretch/>
        </p:blipFill>
        <p:spPr>
          <a:xfrm>
            <a:off x="10120507" y="81999"/>
            <a:ext cx="1720388" cy="630982"/>
          </a:xfrm>
          <a:prstGeom prst="rect">
            <a:avLst/>
          </a:prstGeom>
        </p:spPr>
      </p:pic>
      <p:sp>
        <p:nvSpPr>
          <p:cNvPr id="2" name="TextBox 1">
            <a:extLst>
              <a:ext uri="{FF2B5EF4-FFF2-40B4-BE49-F238E27FC236}">
                <a16:creationId xmlns:a16="http://schemas.microsoft.com/office/drawing/2014/main" id="{7E70C519-78F0-45B1-0DA5-5D850870ECE8}"/>
              </a:ext>
            </a:extLst>
          </p:cNvPr>
          <p:cNvSpPr txBox="1"/>
          <p:nvPr/>
        </p:nvSpPr>
        <p:spPr>
          <a:xfrm>
            <a:off x="391485" y="1947409"/>
            <a:ext cx="11242766" cy="1569660"/>
          </a:xfrm>
          <a:prstGeom prst="rect">
            <a:avLst/>
          </a:prstGeom>
          <a:noFill/>
        </p:spPr>
        <p:txBody>
          <a:bodyPr wrap="square" rtlCol="0">
            <a:spAutoFit/>
          </a:bodyPr>
          <a:lstStyle/>
          <a:p>
            <a:pPr algn="ctr"/>
            <a:r>
              <a:rPr lang="en-US" sz="2400" dirty="0">
                <a:ln w="0"/>
                <a:effectLst>
                  <a:outerShdw blurRad="38100" dist="19050" dir="2700000" algn="tl" rotWithShape="0">
                    <a:schemeClr val="dk1">
                      <a:alpha val="40000"/>
                    </a:schemeClr>
                  </a:outerShdw>
                </a:effectLst>
              </a:rPr>
              <a:t>“In a world of limits, we see </a:t>
            </a:r>
            <a:r>
              <a:rPr lang="en-US" sz="2400" dirty="0">
                <a:ln w="0"/>
                <a:solidFill>
                  <a:srgbClr val="00B050"/>
                </a:solidFill>
                <a:effectLst>
                  <a:outerShdw blurRad="38100" dist="19050" dir="2700000" algn="tl" rotWithShape="0">
                    <a:schemeClr val="dk1">
                      <a:alpha val="40000"/>
                    </a:schemeClr>
                  </a:outerShdw>
                </a:effectLst>
              </a:rPr>
              <a:t>opportunities</a:t>
            </a:r>
            <a:r>
              <a:rPr lang="en-US" sz="2400" dirty="0">
                <a:ln w="0"/>
                <a:effectLst>
                  <a:outerShdw blurRad="38100" dist="19050" dir="2700000" algn="tl" rotWithShape="0">
                    <a:schemeClr val="dk1">
                      <a:alpha val="40000"/>
                    </a:schemeClr>
                  </a:outerShdw>
                </a:effectLst>
              </a:rPr>
              <a:t> where others see barriers” </a:t>
            </a:r>
          </a:p>
          <a:p>
            <a:pPr algn="ctr"/>
            <a:endParaRPr lang="en-US" sz="2400" dirty="0">
              <a:ln w="0"/>
              <a:effectLst>
                <a:outerShdw blurRad="38100" dist="19050" dir="2700000" algn="tl" rotWithShape="0">
                  <a:schemeClr val="dk1">
                    <a:alpha val="40000"/>
                  </a:schemeClr>
                </a:outerShdw>
              </a:effectLst>
            </a:endParaRPr>
          </a:p>
          <a:p>
            <a:pPr algn="ctr"/>
            <a:r>
              <a:rPr lang="en-US" sz="2400" dirty="0">
                <a:ln w="0"/>
                <a:effectLst>
                  <a:outerShdw blurRad="38100" dist="19050" dir="2700000" algn="tl" rotWithShape="0">
                    <a:schemeClr val="dk1">
                      <a:alpha val="40000"/>
                    </a:schemeClr>
                  </a:outerShdw>
                </a:effectLst>
              </a:rPr>
              <a:t>Our mission is to embrace challenges through unwavering </a:t>
            </a:r>
            <a:r>
              <a:rPr lang="en-US" sz="2400" dirty="0">
                <a:ln w="0"/>
                <a:solidFill>
                  <a:srgbClr val="00B050"/>
                </a:solidFill>
                <a:effectLst>
                  <a:outerShdw blurRad="38100" dist="19050" dir="2700000" algn="tl" rotWithShape="0">
                    <a:schemeClr val="dk1">
                      <a:alpha val="40000"/>
                    </a:schemeClr>
                  </a:outerShdw>
                </a:effectLst>
              </a:rPr>
              <a:t>commitment</a:t>
            </a:r>
            <a:r>
              <a:rPr lang="en-US" sz="2400" dirty="0">
                <a:ln w="0"/>
                <a:effectLst>
                  <a:outerShdw blurRad="38100" dist="19050" dir="2700000" algn="tl" rotWithShape="0">
                    <a:schemeClr val="dk1">
                      <a:alpha val="40000"/>
                    </a:schemeClr>
                  </a:outerShdw>
                </a:effectLst>
              </a:rPr>
              <a:t> and strategic </a:t>
            </a:r>
            <a:r>
              <a:rPr lang="en-US" sz="2400" dirty="0">
                <a:ln w="0"/>
                <a:solidFill>
                  <a:srgbClr val="00B050"/>
                </a:solidFill>
                <a:effectLst>
                  <a:outerShdw blurRad="38100" dist="19050" dir="2700000" algn="tl" rotWithShape="0">
                    <a:schemeClr val="dk1">
                      <a:alpha val="40000"/>
                    </a:schemeClr>
                  </a:outerShdw>
                </a:effectLst>
              </a:rPr>
              <a:t>innovation</a:t>
            </a:r>
            <a:r>
              <a:rPr lang="en-US" sz="2400" dirty="0">
                <a:ln w="0"/>
                <a:effectLst>
                  <a:outerShdw blurRad="38100" dist="19050" dir="2700000" algn="tl" rotWithShape="0">
                    <a:schemeClr val="dk1">
                      <a:alpha val="40000"/>
                    </a:schemeClr>
                  </a:outerShdw>
                </a:effectLst>
              </a:rPr>
              <a:t>, elevating the </a:t>
            </a:r>
            <a:r>
              <a:rPr lang="en-US" sz="2400" dirty="0">
                <a:ln w="0"/>
                <a:solidFill>
                  <a:srgbClr val="00B050"/>
                </a:solidFill>
                <a:effectLst>
                  <a:outerShdw blurRad="38100" dist="19050" dir="2700000" algn="tl" rotWithShape="0">
                    <a:schemeClr val="dk1">
                      <a:alpha val="40000"/>
                    </a:schemeClr>
                  </a:outerShdw>
                </a:effectLst>
              </a:rPr>
              <a:t>profitability</a:t>
            </a:r>
            <a:r>
              <a:rPr lang="en-US" sz="2400" dirty="0">
                <a:ln w="0"/>
                <a:effectLst>
                  <a:outerShdw blurRad="38100" dist="19050" dir="2700000" algn="tl" rotWithShape="0">
                    <a:schemeClr val="dk1">
                      <a:alpha val="40000"/>
                    </a:schemeClr>
                  </a:outerShdw>
                </a:effectLst>
              </a:rPr>
              <a:t> of our partners with humility and resolve.</a:t>
            </a:r>
            <a:endParaRPr lang="en-IN" sz="24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1961961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D6EF46-A30A-D9F5-EDC7-DA1567D965C9}"/>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39CAE2DA-637A-19FF-A226-5201D63BA5A8}"/>
              </a:ext>
            </a:extLst>
          </p:cNvPr>
          <p:cNvSpPr/>
          <p:nvPr/>
        </p:nvSpPr>
        <p:spPr>
          <a:xfrm>
            <a:off x="136800" y="6635324"/>
            <a:ext cx="11880000" cy="140677"/>
          </a:xfrm>
          <a:prstGeom prst="rect">
            <a:avLst/>
          </a:prstGeom>
          <a:solidFill>
            <a:srgbClr val="9B845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itle 1">
            <a:extLst>
              <a:ext uri="{FF2B5EF4-FFF2-40B4-BE49-F238E27FC236}">
                <a16:creationId xmlns:a16="http://schemas.microsoft.com/office/drawing/2014/main" id="{C67BC4E6-81C3-AF6F-5FA2-E7E58FCDAF52}"/>
              </a:ext>
            </a:extLst>
          </p:cNvPr>
          <p:cNvSpPr txBox="1">
            <a:spLocks/>
          </p:cNvSpPr>
          <p:nvPr/>
        </p:nvSpPr>
        <p:spPr>
          <a:xfrm>
            <a:off x="196757" y="153143"/>
            <a:ext cx="11632223" cy="55983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mn-lt"/>
              </a:rPr>
              <a:t>Contact Us</a:t>
            </a:r>
          </a:p>
        </p:txBody>
      </p:sp>
      <p:sp>
        <p:nvSpPr>
          <p:cNvPr id="8" name="Slide Number Placeholder 5">
            <a:extLst>
              <a:ext uri="{FF2B5EF4-FFF2-40B4-BE49-F238E27FC236}">
                <a16:creationId xmlns:a16="http://schemas.microsoft.com/office/drawing/2014/main" id="{E3E3E534-D920-48AE-D148-B458AC2788CE}"/>
              </a:ext>
            </a:extLst>
          </p:cNvPr>
          <p:cNvSpPr>
            <a:spLocks noGrp="1"/>
          </p:cNvSpPr>
          <p:nvPr>
            <p:ph type="sldNum" sz="quarter" idx="12"/>
          </p:nvPr>
        </p:nvSpPr>
        <p:spPr>
          <a:xfrm>
            <a:off x="9243645" y="6635324"/>
            <a:ext cx="2743200" cy="140677"/>
          </a:xfrm>
          <a:prstGeom prst="rect">
            <a:avLst/>
          </a:prstGeom>
          <a:ln>
            <a:noFill/>
          </a:ln>
        </p:spPr>
        <p:txBody>
          <a:bodyPr/>
          <a:lstStyle>
            <a:lvl1pPr>
              <a:defRPr>
                <a:solidFill>
                  <a:schemeClr val="tx1">
                    <a:lumMod val="75000"/>
                    <a:lumOff val="25000"/>
                  </a:schemeClr>
                </a:solidFill>
              </a:defRPr>
            </a:lvl1pPr>
          </a:lstStyle>
          <a:p>
            <a:r>
              <a:rPr lang="en-IN" dirty="0"/>
              <a:t>22</a:t>
            </a:r>
          </a:p>
        </p:txBody>
      </p:sp>
      <p:cxnSp>
        <p:nvCxnSpPr>
          <p:cNvPr id="10" name="Straight Connector 9">
            <a:extLst>
              <a:ext uri="{FF2B5EF4-FFF2-40B4-BE49-F238E27FC236}">
                <a16:creationId xmlns:a16="http://schemas.microsoft.com/office/drawing/2014/main" id="{AE67FEAB-5603-2E15-1D71-3D46DB351271}"/>
              </a:ext>
              <a:ext uri="{C183D7F6-B498-43B3-948B-1728B52AA6E4}">
                <adec:decorative xmlns:adec="http://schemas.microsoft.com/office/drawing/2017/decorative" val="1"/>
              </a:ext>
            </a:extLst>
          </p:cNvPr>
          <p:cNvCxnSpPr>
            <a:cxnSpLocks/>
          </p:cNvCxnSpPr>
          <p:nvPr/>
        </p:nvCxnSpPr>
        <p:spPr>
          <a:xfrm flipV="1">
            <a:off x="135530" y="712981"/>
            <a:ext cx="11880000" cy="12804"/>
          </a:xfrm>
          <a:prstGeom prst="line">
            <a:avLst/>
          </a:prstGeom>
          <a:ln w="28575">
            <a:solidFill>
              <a:srgbClr val="9B8453"/>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ADD227C-2D47-3ED7-1778-E4CDA397167E}"/>
              </a:ext>
            </a:extLst>
          </p:cNvPr>
          <p:cNvPicPr>
            <a:picLocks noChangeAspect="1"/>
          </p:cNvPicPr>
          <p:nvPr/>
        </p:nvPicPr>
        <p:blipFill rotWithShape="1">
          <a:blip r:embed="rId2">
            <a:extLst>
              <a:ext uri="{28A0092B-C50C-407E-A947-70E740481C1C}">
                <a14:useLocalDpi xmlns:a14="http://schemas.microsoft.com/office/drawing/2010/main" val="0"/>
              </a:ext>
            </a:extLst>
          </a:blip>
          <a:srcRect r="38960"/>
          <a:stretch/>
        </p:blipFill>
        <p:spPr>
          <a:xfrm>
            <a:off x="10120507" y="81999"/>
            <a:ext cx="1720388" cy="630982"/>
          </a:xfrm>
          <a:prstGeom prst="rect">
            <a:avLst/>
          </a:prstGeom>
        </p:spPr>
      </p:pic>
      <p:grpSp>
        <p:nvGrpSpPr>
          <p:cNvPr id="2" name="Group 1">
            <a:extLst>
              <a:ext uri="{FF2B5EF4-FFF2-40B4-BE49-F238E27FC236}">
                <a16:creationId xmlns:a16="http://schemas.microsoft.com/office/drawing/2014/main" id="{9BCD74BC-9085-E470-32C3-4E2B4232294F}"/>
              </a:ext>
            </a:extLst>
          </p:cNvPr>
          <p:cNvGrpSpPr/>
          <p:nvPr/>
        </p:nvGrpSpPr>
        <p:grpSpPr>
          <a:xfrm>
            <a:off x="6189195" y="1116061"/>
            <a:ext cx="4356671" cy="4521092"/>
            <a:chOff x="310579" y="1273622"/>
            <a:chExt cx="4356671" cy="4521092"/>
          </a:xfrm>
        </p:grpSpPr>
        <p:pic>
          <p:nvPicPr>
            <p:cNvPr id="3" name="Graphic 20" descr="User" title="Icon - Presenter Name">
              <a:extLst>
                <a:ext uri="{FF2B5EF4-FFF2-40B4-BE49-F238E27FC236}">
                  <a16:creationId xmlns:a16="http://schemas.microsoft.com/office/drawing/2014/main" id="{F30E2C77-A639-D806-8187-0824EFDA2F32}"/>
                </a:ext>
              </a:extLst>
            </p:cNvPr>
            <p:cNvPicPr>
              <a:picLocks noChangeAspect="1"/>
            </p:cNvPicPr>
            <p:nvPr/>
          </p:nvPicPr>
          <p:blipFill>
            <a:blip r:embed="rId3" cstate="screen">
              <a:duotone>
                <a:prstClr val="black"/>
                <a:schemeClr val="tx1">
                  <a:tint val="45000"/>
                  <a:satMod val="400000"/>
                </a:schemeClr>
              </a:duotone>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10579" y="1273622"/>
              <a:ext cx="353527" cy="353527"/>
            </a:xfrm>
            <a:prstGeom prst="rect">
              <a:avLst/>
            </a:prstGeom>
            <a:ln w="12700" cap="sq" cmpd="thickThin">
              <a:solidFill>
                <a:srgbClr val="000000"/>
              </a:solidFill>
              <a:prstDash val="solid"/>
              <a:miter lim="800000"/>
            </a:ln>
            <a:effectLst>
              <a:innerShdw blurRad="76200">
                <a:srgbClr val="000000"/>
              </a:innerShdw>
            </a:effectLst>
          </p:spPr>
        </p:pic>
        <p:sp>
          <p:nvSpPr>
            <p:cNvPr id="4" name="Subtitle 2">
              <a:extLst>
                <a:ext uri="{FF2B5EF4-FFF2-40B4-BE49-F238E27FC236}">
                  <a16:creationId xmlns:a16="http://schemas.microsoft.com/office/drawing/2014/main" id="{EFAB6493-F74F-A10C-D06E-F755A5972F6D}"/>
                </a:ext>
              </a:extLst>
            </p:cNvPr>
            <p:cNvSpPr txBox="1">
              <a:spLocks/>
            </p:cNvSpPr>
            <p:nvPr/>
          </p:nvSpPr>
          <p:spPr bwMode="gray">
            <a:xfrm>
              <a:off x="768679" y="1362229"/>
              <a:ext cx="3898571" cy="251305"/>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Rahul Mishra</a:t>
              </a:r>
            </a:p>
          </p:txBody>
        </p:sp>
        <p:pic>
          <p:nvPicPr>
            <p:cNvPr id="5" name="Graphic 24" descr="Smart Phone" title="Icon - Presenter Phone Number">
              <a:extLst>
                <a:ext uri="{FF2B5EF4-FFF2-40B4-BE49-F238E27FC236}">
                  <a16:creationId xmlns:a16="http://schemas.microsoft.com/office/drawing/2014/main" id="{70FEA9A3-8D64-8DB6-8128-11A33F0E6A32}"/>
                </a:ext>
              </a:extLst>
            </p:cNvPr>
            <p:cNvPicPr>
              <a:picLocks noChangeAspect="1"/>
            </p:cNvPicPr>
            <p:nvPr/>
          </p:nvPicPr>
          <p:blipFill>
            <a:blip r:embed="rId5" cstate="screen">
              <a:duotone>
                <a:prstClr val="black"/>
                <a:schemeClr val="tx1">
                  <a:tint val="45000"/>
                  <a:satMod val="400000"/>
                </a:schemeClr>
              </a:duotone>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10579" y="1803539"/>
              <a:ext cx="353527" cy="353527"/>
            </a:xfrm>
            <a:prstGeom prst="rect">
              <a:avLst/>
            </a:prstGeom>
            <a:ln w="12700" cap="sq" cmpd="thickThin">
              <a:solidFill>
                <a:srgbClr val="000000"/>
              </a:solidFill>
              <a:prstDash val="solid"/>
              <a:miter lim="800000"/>
            </a:ln>
            <a:effectLst>
              <a:innerShdw blurRad="76200">
                <a:srgbClr val="000000"/>
              </a:innerShdw>
            </a:effectLst>
          </p:spPr>
        </p:pic>
        <p:sp>
          <p:nvSpPr>
            <p:cNvPr id="9" name="Subtitle 2">
              <a:extLst>
                <a:ext uri="{FF2B5EF4-FFF2-40B4-BE49-F238E27FC236}">
                  <a16:creationId xmlns:a16="http://schemas.microsoft.com/office/drawing/2014/main" id="{6A9851B5-5FF4-EC04-2DBF-31922DE2E921}"/>
                </a:ext>
              </a:extLst>
            </p:cNvPr>
            <p:cNvSpPr txBox="1">
              <a:spLocks/>
            </p:cNvSpPr>
            <p:nvPr/>
          </p:nvSpPr>
          <p:spPr bwMode="gray">
            <a:xfrm>
              <a:off x="768679" y="1856477"/>
              <a:ext cx="3206053" cy="247650"/>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t>
              </a:r>
              <a:r>
                <a:rPr lang="en-IN" dirty="0"/>
                <a:t>91-897 667 0473</a:t>
              </a:r>
              <a:endParaRPr lang="en-US" dirty="0"/>
            </a:p>
          </p:txBody>
        </p:sp>
        <p:pic>
          <p:nvPicPr>
            <p:cNvPr id="11" name="Graphic 22" descr="Envelope" title="Icon Presenter Email">
              <a:extLst>
                <a:ext uri="{FF2B5EF4-FFF2-40B4-BE49-F238E27FC236}">
                  <a16:creationId xmlns:a16="http://schemas.microsoft.com/office/drawing/2014/main" id="{D14A2AED-E32B-AFC8-3697-F1837BD1C208}"/>
                </a:ext>
              </a:extLst>
            </p:cNvPr>
            <p:cNvPicPr>
              <a:picLocks noChangeAspect="1"/>
            </p:cNvPicPr>
            <p:nvPr/>
          </p:nvPicPr>
          <p:blipFill>
            <a:blip r:embed="rId7" cstate="screen">
              <a:duotone>
                <a:prstClr val="black"/>
                <a:schemeClr val="tx1">
                  <a:tint val="45000"/>
                  <a:satMod val="400000"/>
                </a:schemeClr>
              </a:duotone>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10579" y="2372831"/>
              <a:ext cx="343376" cy="343376"/>
            </a:xfrm>
            <a:prstGeom prst="rect">
              <a:avLst/>
            </a:prstGeom>
            <a:ln w="12700" cap="sq" cmpd="thickThin">
              <a:solidFill>
                <a:srgbClr val="000000"/>
              </a:solidFill>
              <a:prstDash val="solid"/>
              <a:miter lim="800000"/>
            </a:ln>
            <a:effectLst>
              <a:innerShdw blurRad="76200">
                <a:srgbClr val="000000"/>
              </a:innerShdw>
            </a:effectLst>
          </p:spPr>
        </p:pic>
        <p:sp>
          <p:nvSpPr>
            <p:cNvPr id="12" name="Subtitle 2">
              <a:extLst>
                <a:ext uri="{FF2B5EF4-FFF2-40B4-BE49-F238E27FC236}">
                  <a16:creationId xmlns:a16="http://schemas.microsoft.com/office/drawing/2014/main" id="{0361010C-B4EE-D26D-0B3A-2B2B75880312}"/>
                </a:ext>
              </a:extLst>
            </p:cNvPr>
            <p:cNvSpPr txBox="1">
              <a:spLocks/>
            </p:cNvSpPr>
            <p:nvPr/>
          </p:nvSpPr>
          <p:spPr bwMode="gray">
            <a:xfrm>
              <a:off x="758528" y="2420694"/>
              <a:ext cx="3206053" cy="247650"/>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rahul.mishra@datacoreconsultants.com</a:t>
              </a:r>
            </a:p>
          </p:txBody>
        </p:sp>
        <p:pic>
          <p:nvPicPr>
            <p:cNvPr id="25" name="Graphic 24" descr="Smart Phone" title="Icon - Presenter Phone Number">
              <a:extLst>
                <a:ext uri="{FF2B5EF4-FFF2-40B4-BE49-F238E27FC236}">
                  <a16:creationId xmlns:a16="http://schemas.microsoft.com/office/drawing/2014/main" id="{9CAF5C91-096A-37A7-7154-9B7E015C30D0}"/>
                </a:ext>
              </a:extLst>
            </p:cNvPr>
            <p:cNvPicPr>
              <a:picLocks noChangeAspect="1"/>
            </p:cNvPicPr>
            <p:nvPr/>
          </p:nvPicPr>
          <p:blipFill>
            <a:blip r:embed="rId5" cstate="screen">
              <a:duotone>
                <a:prstClr val="black"/>
                <a:schemeClr val="tx1">
                  <a:tint val="45000"/>
                  <a:satMod val="400000"/>
                </a:schemeClr>
              </a:duotone>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10579" y="5441187"/>
              <a:ext cx="353527" cy="353527"/>
            </a:xfrm>
            <a:prstGeom prst="rect">
              <a:avLst/>
            </a:prstGeom>
            <a:ln w="12700" cap="sq" cmpd="thickThin">
              <a:solidFill>
                <a:srgbClr val="000000"/>
              </a:solidFill>
              <a:prstDash val="solid"/>
              <a:miter lim="800000"/>
            </a:ln>
            <a:effectLst>
              <a:innerShdw blurRad="76200">
                <a:srgbClr val="000000"/>
              </a:innerShdw>
            </a:effectLst>
          </p:spPr>
        </p:pic>
        <p:sp>
          <p:nvSpPr>
            <p:cNvPr id="26" name="Subtitle 2">
              <a:extLst>
                <a:ext uri="{FF2B5EF4-FFF2-40B4-BE49-F238E27FC236}">
                  <a16:creationId xmlns:a16="http://schemas.microsoft.com/office/drawing/2014/main" id="{0373D853-7AFB-F592-10CD-CE6FE6FD02CA}"/>
                </a:ext>
              </a:extLst>
            </p:cNvPr>
            <p:cNvSpPr txBox="1">
              <a:spLocks/>
            </p:cNvSpPr>
            <p:nvPr/>
          </p:nvSpPr>
          <p:spPr bwMode="gray">
            <a:xfrm>
              <a:off x="768679" y="5494125"/>
              <a:ext cx="3206053" cy="247650"/>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t>
              </a:r>
              <a:r>
                <a:rPr lang="en-IN" dirty="0"/>
                <a:t>91-897 658 1583</a:t>
              </a:r>
              <a:endParaRPr lang="en-US" dirty="0"/>
            </a:p>
          </p:txBody>
        </p:sp>
      </p:grpSp>
      <p:grpSp>
        <p:nvGrpSpPr>
          <p:cNvPr id="14" name="Group 13">
            <a:extLst>
              <a:ext uri="{FF2B5EF4-FFF2-40B4-BE49-F238E27FC236}">
                <a16:creationId xmlns:a16="http://schemas.microsoft.com/office/drawing/2014/main" id="{DBE2AD25-B390-10D0-30B8-200D5CDF06F2}"/>
              </a:ext>
            </a:extLst>
          </p:cNvPr>
          <p:cNvGrpSpPr/>
          <p:nvPr/>
        </p:nvGrpSpPr>
        <p:grpSpPr>
          <a:xfrm>
            <a:off x="504445" y="1165785"/>
            <a:ext cx="5141387" cy="1392861"/>
            <a:chOff x="6250513" y="1269967"/>
            <a:chExt cx="5141387" cy="1392861"/>
          </a:xfrm>
        </p:grpSpPr>
        <p:pic>
          <p:nvPicPr>
            <p:cNvPr id="15" name="Graphic 14" descr="User" title="Icon - Presenter Name">
              <a:extLst>
                <a:ext uri="{FF2B5EF4-FFF2-40B4-BE49-F238E27FC236}">
                  <a16:creationId xmlns:a16="http://schemas.microsoft.com/office/drawing/2014/main" id="{F2BE7EBA-89F4-DF7A-B705-01A855D51BE0}"/>
                </a:ext>
              </a:extLst>
            </p:cNvPr>
            <p:cNvPicPr>
              <a:picLocks noChangeAspect="1"/>
            </p:cNvPicPr>
            <p:nvPr/>
          </p:nvPicPr>
          <p:blipFill>
            <a:blip r:embed="rId3" cstate="screen">
              <a:duotone>
                <a:prstClr val="black"/>
                <a:schemeClr val="tx1">
                  <a:tint val="45000"/>
                  <a:satMod val="400000"/>
                </a:schemeClr>
              </a:duotone>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50513" y="1269967"/>
              <a:ext cx="353527" cy="353527"/>
            </a:xfrm>
            <a:prstGeom prst="rect">
              <a:avLst/>
            </a:prstGeom>
            <a:ln w="12700" cap="sq" cmpd="thickThin">
              <a:solidFill>
                <a:srgbClr val="000000"/>
              </a:solidFill>
              <a:prstDash val="solid"/>
              <a:miter lim="800000"/>
            </a:ln>
            <a:effectLst>
              <a:innerShdw blurRad="76200">
                <a:srgbClr val="000000"/>
              </a:innerShdw>
            </a:effectLst>
          </p:spPr>
        </p:pic>
        <p:sp>
          <p:nvSpPr>
            <p:cNvPr id="16" name="Subtitle 2">
              <a:extLst>
                <a:ext uri="{FF2B5EF4-FFF2-40B4-BE49-F238E27FC236}">
                  <a16:creationId xmlns:a16="http://schemas.microsoft.com/office/drawing/2014/main" id="{C26B7E1E-AA52-C582-C003-2B4583A2CE8B}"/>
                </a:ext>
              </a:extLst>
            </p:cNvPr>
            <p:cNvSpPr txBox="1">
              <a:spLocks/>
            </p:cNvSpPr>
            <p:nvPr/>
          </p:nvSpPr>
          <p:spPr bwMode="gray">
            <a:xfrm>
              <a:off x="6708613" y="1362228"/>
              <a:ext cx="4683287" cy="251305"/>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Pritesh Jha </a:t>
              </a:r>
            </a:p>
          </p:txBody>
        </p:sp>
        <p:pic>
          <p:nvPicPr>
            <p:cNvPr id="17" name="Graphic 24" descr="Smart Phone" title="Icon - Presenter Phone Number">
              <a:extLst>
                <a:ext uri="{FF2B5EF4-FFF2-40B4-BE49-F238E27FC236}">
                  <a16:creationId xmlns:a16="http://schemas.microsoft.com/office/drawing/2014/main" id="{320EA68B-0170-3096-F864-8070AEC40C01}"/>
                </a:ext>
              </a:extLst>
            </p:cNvPr>
            <p:cNvPicPr>
              <a:picLocks noChangeAspect="1"/>
            </p:cNvPicPr>
            <p:nvPr/>
          </p:nvPicPr>
          <p:blipFill>
            <a:blip r:embed="rId5" cstate="screen">
              <a:duotone>
                <a:prstClr val="black"/>
                <a:schemeClr val="tx1">
                  <a:tint val="45000"/>
                  <a:satMod val="400000"/>
                </a:schemeClr>
              </a:duotone>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250513" y="1799884"/>
              <a:ext cx="353527" cy="353527"/>
            </a:xfrm>
            <a:prstGeom prst="rect">
              <a:avLst/>
            </a:prstGeom>
            <a:ln w="12700" cap="sq" cmpd="thickThin">
              <a:solidFill>
                <a:srgbClr val="000000"/>
              </a:solidFill>
              <a:prstDash val="solid"/>
              <a:miter lim="800000"/>
            </a:ln>
            <a:effectLst>
              <a:innerShdw blurRad="76200">
                <a:srgbClr val="000000"/>
              </a:innerShdw>
            </a:effectLst>
          </p:spPr>
        </p:pic>
        <p:sp>
          <p:nvSpPr>
            <p:cNvPr id="18" name="Subtitle 2">
              <a:extLst>
                <a:ext uri="{FF2B5EF4-FFF2-40B4-BE49-F238E27FC236}">
                  <a16:creationId xmlns:a16="http://schemas.microsoft.com/office/drawing/2014/main" id="{D45E4C2B-3334-34F5-47B6-27BAE2A7FF70}"/>
                </a:ext>
              </a:extLst>
            </p:cNvPr>
            <p:cNvSpPr txBox="1">
              <a:spLocks/>
            </p:cNvSpPr>
            <p:nvPr/>
          </p:nvSpPr>
          <p:spPr bwMode="gray">
            <a:xfrm>
              <a:off x="6708613" y="1852822"/>
              <a:ext cx="3206053" cy="247650"/>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+91-983 311 5874</a:t>
              </a:r>
            </a:p>
          </p:txBody>
        </p:sp>
        <p:pic>
          <p:nvPicPr>
            <p:cNvPr id="19" name="Graphic 22" descr="Envelope" title="Icon Presenter Email">
              <a:extLst>
                <a:ext uri="{FF2B5EF4-FFF2-40B4-BE49-F238E27FC236}">
                  <a16:creationId xmlns:a16="http://schemas.microsoft.com/office/drawing/2014/main" id="{0032CFB3-6BE0-B0FB-FA52-53298832BF13}"/>
                </a:ext>
              </a:extLst>
            </p:cNvPr>
            <p:cNvPicPr>
              <a:picLocks noChangeAspect="1"/>
            </p:cNvPicPr>
            <p:nvPr/>
          </p:nvPicPr>
          <p:blipFill>
            <a:blip r:embed="rId7" cstate="screen">
              <a:duotone>
                <a:prstClr val="black"/>
                <a:schemeClr val="tx1">
                  <a:tint val="45000"/>
                  <a:satMod val="400000"/>
                </a:schemeClr>
              </a:duotone>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260664" y="2319452"/>
              <a:ext cx="343376" cy="343376"/>
            </a:xfrm>
            <a:prstGeom prst="rect">
              <a:avLst/>
            </a:prstGeom>
            <a:ln w="12700" cap="sq" cmpd="thickThin">
              <a:solidFill>
                <a:srgbClr val="000000"/>
              </a:solidFill>
              <a:prstDash val="solid"/>
              <a:miter lim="800000"/>
            </a:ln>
            <a:effectLst>
              <a:innerShdw blurRad="76200">
                <a:srgbClr val="000000"/>
              </a:innerShdw>
            </a:effectLst>
          </p:spPr>
        </p:pic>
        <p:sp>
          <p:nvSpPr>
            <p:cNvPr id="20" name="Subtitle 2">
              <a:extLst>
                <a:ext uri="{FF2B5EF4-FFF2-40B4-BE49-F238E27FC236}">
                  <a16:creationId xmlns:a16="http://schemas.microsoft.com/office/drawing/2014/main" id="{592A516F-96CB-F919-761D-CDDC975C6278}"/>
                </a:ext>
              </a:extLst>
            </p:cNvPr>
            <p:cNvSpPr txBox="1">
              <a:spLocks/>
            </p:cNvSpPr>
            <p:nvPr/>
          </p:nvSpPr>
          <p:spPr bwMode="gray">
            <a:xfrm>
              <a:off x="6708613" y="2367315"/>
              <a:ext cx="3206053" cy="247650"/>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pritesh.jha@datacoreconsultants.com</a:t>
              </a:r>
            </a:p>
          </p:txBody>
        </p:sp>
      </p:grpSp>
      <p:grpSp>
        <p:nvGrpSpPr>
          <p:cNvPr id="21" name="Group 20">
            <a:extLst>
              <a:ext uri="{FF2B5EF4-FFF2-40B4-BE49-F238E27FC236}">
                <a16:creationId xmlns:a16="http://schemas.microsoft.com/office/drawing/2014/main" id="{D03ECEA3-D81B-2C77-7BE0-7CB9D2C5E00E}"/>
              </a:ext>
            </a:extLst>
          </p:cNvPr>
          <p:cNvGrpSpPr/>
          <p:nvPr/>
        </p:nvGrpSpPr>
        <p:grpSpPr>
          <a:xfrm>
            <a:off x="281551" y="5017659"/>
            <a:ext cx="6261171" cy="662281"/>
            <a:chOff x="310579" y="5724881"/>
            <a:chExt cx="6261171" cy="662281"/>
          </a:xfrm>
        </p:grpSpPr>
        <p:pic>
          <p:nvPicPr>
            <p:cNvPr id="22" name="Graphic 22" descr="Envelope" title="Icon Presenter Email">
              <a:extLst>
                <a:ext uri="{FF2B5EF4-FFF2-40B4-BE49-F238E27FC236}">
                  <a16:creationId xmlns:a16="http://schemas.microsoft.com/office/drawing/2014/main" id="{B4F7E3C1-1915-AC94-2F59-D8B01ED231F7}"/>
                </a:ext>
              </a:extLst>
            </p:cNvPr>
            <p:cNvPicPr>
              <a:picLocks noChangeAspect="1"/>
            </p:cNvPicPr>
            <p:nvPr/>
          </p:nvPicPr>
          <p:blipFill>
            <a:blip r:embed="rId7" cstate="screen">
              <a:duotone>
                <a:prstClr val="black"/>
                <a:schemeClr val="tx1">
                  <a:tint val="45000"/>
                  <a:satMod val="400000"/>
                </a:schemeClr>
              </a:duotone>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82267" y="6043786"/>
              <a:ext cx="343376" cy="343376"/>
            </a:xfrm>
            <a:prstGeom prst="rect">
              <a:avLst/>
            </a:prstGeom>
            <a:ln w="12700" cap="sq" cmpd="thickThin">
              <a:solidFill>
                <a:srgbClr val="000000"/>
              </a:solidFill>
              <a:prstDash val="solid"/>
              <a:miter lim="800000"/>
            </a:ln>
            <a:effectLst>
              <a:innerShdw blurRad="76200">
                <a:srgbClr val="000000"/>
              </a:innerShdw>
            </a:effectLst>
          </p:spPr>
        </p:pic>
        <p:sp>
          <p:nvSpPr>
            <p:cNvPr id="23" name="Subtitle 2">
              <a:extLst>
                <a:ext uri="{FF2B5EF4-FFF2-40B4-BE49-F238E27FC236}">
                  <a16:creationId xmlns:a16="http://schemas.microsoft.com/office/drawing/2014/main" id="{33490779-6428-D745-CCD3-A4EB2CED6E0D}"/>
                </a:ext>
              </a:extLst>
            </p:cNvPr>
            <p:cNvSpPr txBox="1">
              <a:spLocks/>
            </p:cNvSpPr>
            <p:nvPr/>
          </p:nvSpPr>
          <p:spPr bwMode="gray">
            <a:xfrm>
              <a:off x="930216" y="6091649"/>
              <a:ext cx="3206053" cy="247650"/>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marketing@datacoreconsultants.com</a:t>
              </a:r>
            </a:p>
          </p:txBody>
        </p:sp>
        <p:sp>
          <p:nvSpPr>
            <p:cNvPr id="24" name="Subtitle 2">
              <a:extLst>
                <a:ext uri="{FF2B5EF4-FFF2-40B4-BE49-F238E27FC236}">
                  <a16:creationId xmlns:a16="http://schemas.microsoft.com/office/drawing/2014/main" id="{E2677C79-0A50-868C-B485-32252ACD4379}"/>
                </a:ext>
              </a:extLst>
            </p:cNvPr>
            <p:cNvSpPr txBox="1">
              <a:spLocks/>
            </p:cNvSpPr>
            <p:nvPr/>
          </p:nvSpPr>
          <p:spPr bwMode="gray">
            <a:xfrm>
              <a:off x="310579" y="5724881"/>
              <a:ext cx="6261171" cy="2822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t>For further assistance, please reach out to our marketing team at the following:</a:t>
              </a:r>
            </a:p>
          </p:txBody>
        </p:sp>
      </p:grpSp>
      <p:grpSp>
        <p:nvGrpSpPr>
          <p:cNvPr id="31" name="Group 30">
            <a:extLst>
              <a:ext uri="{FF2B5EF4-FFF2-40B4-BE49-F238E27FC236}">
                <a16:creationId xmlns:a16="http://schemas.microsoft.com/office/drawing/2014/main" id="{28FB5A8E-87E2-4944-83E9-A266D0EF932F}"/>
              </a:ext>
            </a:extLst>
          </p:cNvPr>
          <p:cNvGrpSpPr/>
          <p:nvPr/>
        </p:nvGrpSpPr>
        <p:grpSpPr>
          <a:xfrm>
            <a:off x="448159" y="5799159"/>
            <a:ext cx="3720439" cy="409813"/>
            <a:chOff x="386802" y="4997028"/>
            <a:chExt cx="3720439" cy="409813"/>
          </a:xfrm>
        </p:grpSpPr>
        <p:sp>
          <p:nvSpPr>
            <p:cNvPr id="27" name="Subtitle 2">
              <a:extLst>
                <a:ext uri="{FF2B5EF4-FFF2-40B4-BE49-F238E27FC236}">
                  <a16:creationId xmlns:a16="http://schemas.microsoft.com/office/drawing/2014/main" id="{D4C06A3D-CB0A-5537-D7C4-EDCDB42E3013}"/>
                </a:ext>
              </a:extLst>
            </p:cNvPr>
            <p:cNvSpPr txBox="1">
              <a:spLocks/>
            </p:cNvSpPr>
            <p:nvPr/>
          </p:nvSpPr>
          <p:spPr bwMode="gray">
            <a:xfrm>
              <a:off x="901188" y="5107952"/>
              <a:ext cx="3206053" cy="247650"/>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www.datacoreconsultants.com</a:t>
              </a:r>
            </a:p>
          </p:txBody>
        </p:sp>
        <p:pic>
          <p:nvPicPr>
            <p:cNvPr id="30" name="Picture 29">
              <a:extLst>
                <a:ext uri="{FF2B5EF4-FFF2-40B4-BE49-F238E27FC236}">
                  <a16:creationId xmlns:a16="http://schemas.microsoft.com/office/drawing/2014/main" id="{FF456234-73D5-27E1-D1E4-24BABA5C5150}"/>
                </a:ext>
              </a:extLst>
            </p:cNvPr>
            <p:cNvPicPr>
              <a:picLocks noChangeAspect="1"/>
            </p:cNvPicPr>
            <p:nvPr/>
          </p:nvPicPr>
          <p:blipFill>
            <a:blip r:embed="rId9"/>
            <a:stretch>
              <a:fillRect/>
            </a:stretch>
          </p:blipFill>
          <p:spPr>
            <a:xfrm>
              <a:off x="386802" y="4997028"/>
              <a:ext cx="409813" cy="409813"/>
            </a:xfrm>
            <a:prstGeom prst="rect">
              <a:avLst/>
            </a:prstGeom>
          </p:spPr>
        </p:pic>
      </p:grpSp>
    </p:spTree>
    <p:extLst>
      <p:ext uri="{BB962C8B-B14F-4D97-AF65-F5344CB8AC3E}">
        <p14:creationId xmlns:p14="http://schemas.microsoft.com/office/powerpoint/2010/main" val="32917881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F4498F-E8F1-F37E-88A3-3059D88BC3E8}"/>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0077C48E-C5C3-8E34-F250-B13640C2E136}"/>
              </a:ext>
            </a:extLst>
          </p:cNvPr>
          <p:cNvSpPr txBox="1"/>
          <p:nvPr/>
        </p:nvSpPr>
        <p:spPr>
          <a:xfrm>
            <a:off x="-171855" y="2888610"/>
            <a:ext cx="12192000" cy="923330"/>
          </a:xfrm>
          <a:prstGeom prst="rect">
            <a:avLst/>
          </a:prstGeom>
          <a:noFill/>
        </p:spPr>
        <p:txBody>
          <a:bodyPr wrap="square" rtlCol="0" anchor="ctr">
            <a:spAutoFit/>
          </a:bodyPr>
          <a:lstStyle/>
          <a:p>
            <a:pPr algn="ctr"/>
            <a:r>
              <a:rPr lang="en-IN" sz="5400" b="1" dirty="0">
                <a:solidFill>
                  <a:schemeClr val="bg1"/>
                </a:solidFill>
                <a:latin typeface="Arial Black" panose="020B0A04020102020204" pitchFamily="34" charset="0"/>
              </a:rPr>
              <a:t>Thank you</a:t>
            </a:r>
          </a:p>
        </p:txBody>
      </p:sp>
      <p:grpSp>
        <p:nvGrpSpPr>
          <p:cNvPr id="6" name="Group 5">
            <a:extLst>
              <a:ext uri="{FF2B5EF4-FFF2-40B4-BE49-F238E27FC236}">
                <a16:creationId xmlns:a16="http://schemas.microsoft.com/office/drawing/2014/main" id="{CE3A6B71-FC90-8BA4-6507-A4B86F1C7609}"/>
              </a:ext>
            </a:extLst>
          </p:cNvPr>
          <p:cNvGrpSpPr/>
          <p:nvPr/>
        </p:nvGrpSpPr>
        <p:grpSpPr>
          <a:xfrm>
            <a:off x="10155677" y="149161"/>
            <a:ext cx="1864468" cy="969519"/>
            <a:chOff x="7025746" y="305088"/>
            <a:chExt cx="2261945" cy="1209562"/>
          </a:xfrm>
        </p:grpSpPr>
        <p:pic>
          <p:nvPicPr>
            <p:cNvPr id="7" name="Picture 6">
              <a:extLst>
                <a:ext uri="{FF2B5EF4-FFF2-40B4-BE49-F238E27FC236}">
                  <a16:creationId xmlns:a16="http://schemas.microsoft.com/office/drawing/2014/main" id="{18AC1131-3228-F8CE-D56E-90833B292C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25746" y="763420"/>
              <a:ext cx="2152966" cy="751230"/>
            </a:xfrm>
            <a:prstGeom prst="rect">
              <a:avLst/>
            </a:prstGeom>
          </p:spPr>
        </p:pic>
        <p:pic>
          <p:nvPicPr>
            <p:cNvPr id="8" name="Picture 7">
              <a:extLst>
                <a:ext uri="{FF2B5EF4-FFF2-40B4-BE49-F238E27FC236}">
                  <a16:creationId xmlns:a16="http://schemas.microsoft.com/office/drawing/2014/main" id="{B7B15624-A9C9-FFAF-022F-D61B41B79E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02609" y="305088"/>
              <a:ext cx="785082" cy="855078"/>
            </a:xfrm>
            <a:prstGeom prst="rect">
              <a:avLst/>
            </a:prstGeom>
          </p:spPr>
        </p:pic>
      </p:grpSp>
    </p:spTree>
    <p:extLst>
      <p:ext uri="{BB962C8B-B14F-4D97-AF65-F5344CB8AC3E}">
        <p14:creationId xmlns:p14="http://schemas.microsoft.com/office/powerpoint/2010/main" val="3280885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1FE65-F377-7E5E-48FF-64EFA696B96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2036B406-1612-2037-BC07-4729D104609E}"/>
              </a:ext>
            </a:extLst>
          </p:cNvPr>
          <p:cNvSpPr/>
          <p:nvPr/>
        </p:nvSpPr>
        <p:spPr>
          <a:xfrm>
            <a:off x="136800" y="6635324"/>
            <a:ext cx="11880000" cy="140677"/>
          </a:xfrm>
          <a:prstGeom prst="rect">
            <a:avLst/>
          </a:prstGeom>
          <a:solidFill>
            <a:srgbClr val="9B845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itle 1">
            <a:extLst>
              <a:ext uri="{FF2B5EF4-FFF2-40B4-BE49-F238E27FC236}">
                <a16:creationId xmlns:a16="http://schemas.microsoft.com/office/drawing/2014/main" id="{E0B9C6D6-CE12-BE8C-C49F-5F0D911286AC}"/>
              </a:ext>
            </a:extLst>
          </p:cNvPr>
          <p:cNvSpPr txBox="1">
            <a:spLocks/>
          </p:cNvSpPr>
          <p:nvPr/>
        </p:nvSpPr>
        <p:spPr>
          <a:xfrm>
            <a:off x="196757" y="153143"/>
            <a:ext cx="11632223" cy="55983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mn-lt"/>
              </a:rPr>
              <a:t>Our Key Solutions</a:t>
            </a:r>
          </a:p>
        </p:txBody>
      </p:sp>
      <p:sp>
        <p:nvSpPr>
          <p:cNvPr id="8" name="Slide Number Placeholder 5">
            <a:extLst>
              <a:ext uri="{FF2B5EF4-FFF2-40B4-BE49-F238E27FC236}">
                <a16:creationId xmlns:a16="http://schemas.microsoft.com/office/drawing/2014/main" id="{E2CD3BC4-0106-2A9D-2013-A6D3C2A0E80A}"/>
              </a:ext>
            </a:extLst>
          </p:cNvPr>
          <p:cNvSpPr>
            <a:spLocks noGrp="1"/>
          </p:cNvSpPr>
          <p:nvPr>
            <p:ph type="sldNum" sz="quarter" idx="12"/>
          </p:nvPr>
        </p:nvSpPr>
        <p:spPr>
          <a:xfrm>
            <a:off x="9243645" y="6635324"/>
            <a:ext cx="2743200" cy="140677"/>
          </a:xfrm>
          <a:prstGeom prst="rect">
            <a:avLst/>
          </a:prstGeom>
          <a:ln>
            <a:noFill/>
          </a:ln>
        </p:spPr>
        <p:txBody>
          <a:bodyPr/>
          <a:lstStyle>
            <a:lvl1pPr>
              <a:defRPr>
                <a:solidFill>
                  <a:schemeClr val="tx1">
                    <a:lumMod val="75000"/>
                    <a:lumOff val="25000"/>
                  </a:schemeClr>
                </a:solidFill>
              </a:defRPr>
            </a:lvl1pPr>
          </a:lstStyle>
          <a:p>
            <a:r>
              <a:rPr lang="en-IN" dirty="0"/>
              <a:t>3</a:t>
            </a:r>
          </a:p>
        </p:txBody>
      </p:sp>
      <p:cxnSp>
        <p:nvCxnSpPr>
          <p:cNvPr id="10" name="Straight Connector 9">
            <a:extLst>
              <a:ext uri="{FF2B5EF4-FFF2-40B4-BE49-F238E27FC236}">
                <a16:creationId xmlns:a16="http://schemas.microsoft.com/office/drawing/2014/main" id="{DFE3A8FA-1149-C550-30A0-4A0A1E917F7A}"/>
              </a:ext>
              <a:ext uri="{C183D7F6-B498-43B3-948B-1728B52AA6E4}">
                <adec:decorative xmlns:adec="http://schemas.microsoft.com/office/drawing/2017/decorative" val="1"/>
              </a:ext>
            </a:extLst>
          </p:cNvPr>
          <p:cNvCxnSpPr>
            <a:cxnSpLocks/>
          </p:cNvCxnSpPr>
          <p:nvPr/>
        </p:nvCxnSpPr>
        <p:spPr>
          <a:xfrm flipV="1">
            <a:off x="135530" y="712981"/>
            <a:ext cx="11880000" cy="12804"/>
          </a:xfrm>
          <a:prstGeom prst="line">
            <a:avLst/>
          </a:prstGeom>
          <a:ln w="28575">
            <a:solidFill>
              <a:srgbClr val="9B8453"/>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AF876BA5-454B-A15E-C8B0-DA5E7D928D0A}"/>
              </a:ext>
            </a:extLst>
          </p:cNvPr>
          <p:cNvPicPr>
            <a:picLocks noChangeAspect="1"/>
          </p:cNvPicPr>
          <p:nvPr/>
        </p:nvPicPr>
        <p:blipFill rotWithShape="1">
          <a:blip r:embed="rId2">
            <a:extLst>
              <a:ext uri="{28A0092B-C50C-407E-A947-70E740481C1C}">
                <a14:useLocalDpi xmlns:a14="http://schemas.microsoft.com/office/drawing/2010/main" val="0"/>
              </a:ext>
            </a:extLst>
          </a:blip>
          <a:srcRect r="38960"/>
          <a:stretch/>
        </p:blipFill>
        <p:spPr>
          <a:xfrm>
            <a:off x="10120507" y="81999"/>
            <a:ext cx="1720388" cy="630982"/>
          </a:xfrm>
          <a:prstGeom prst="rect">
            <a:avLst/>
          </a:prstGeom>
        </p:spPr>
      </p:pic>
      <p:pic>
        <p:nvPicPr>
          <p:cNvPr id="3" name="Picture 2">
            <a:extLst>
              <a:ext uri="{FF2B5EF4-FFF2-40B4-BE49-F238E27FC236}">
                <a16:creationId xmlns:a16="http://schemas.microsoft.com/office/drawing/2014/main" id="{4958E060-4740-B0E6-8A28-7A3ACF8F87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1848" y="1809009"/>
            <a:ext cx="4327207" cy="4327207"/>
          </a:xfrm>
          <a:prstGeom prst="roundRect">
            <a:avLst>
              <a:gd name="adj" fmla="val 8594"/>
            </a:avLst>
          </a:prstGeom>
          <a:solidFill>
            <a:srgbClr val="FFFFFF">
              <a:shade val="85000"/>
            </a:srgbClr>
          </a:solidFill>
          <a:ln>
            <a:noFill/>
          </a:ln>
          <a:effectLst>
            <a:reflection blurRad="190500" stA="21000" endPos="66000" dir="5400000" sy="-100000" algn="bl" rotWithShape="0"/>
          </a:effectLst>
        </p:spPr>
      </p:pic>
      <p:sp>
        <p:nvSpPr>
          <p:cNvPr id="5" name="TextBox 4">
            <a:extLst>
              <a:ext uri="{FF2B5EF4-FFF2-40B4-BE49-F238E27FC236}">
                <a16:creationId xmlns:a16="http://schemas.microsoft.com/office/drawing/2014/main" id="{E234390E-4762-3776-C05B-01F448466F7F}"/>
              </a:ext>
            </a:extLst>
          </p:cNvPr>
          <p:cNvSpPr txBox="1"/>
          <p:nvPr/>
        </p:nvSpPr>
        <p:spPr>
          <a:xfrm>
            <a:off x="514905" y="1113130"/>
            <a:ext cx="5581095" cy="461665"/>
          </a:xfrm>
          <a:prstGeom prst="rect">
            <a:avLst/>
          </a:prstGeom>
          <a:noFill/>
        </p:spPr>
        <p:txBody>
          <a:bodyPr wrap="square" rtlCol="0">
            <a:spAutoFit/>
          </a:bodyPr>
          <a:lstStyle/>
          <a:p>
            <a:pPr algn="ctr"/>
            <a:r>
              <a:rPr lang="en-IN" sz="2400" b="1" dirty="0"/>
              <a:t>NEUROSCORE AI</a:t>
            </a:r>
          </a:p>
        </p:txBody>
      </p:sp>
      <p:sp>
        <p:nvSpPr>
          <p:cNvPr id="9" name="TextBox 8">
            <a:extLst>
              <a:ext uri="{FF2B5EF4-FFF2-40B4-BE49-F238E27FC236}">
                <a16:creationId xmlns:a16="http://schemas.microsoft.com/office/drawing/2014/main" id="{5195065E-495B-8152-EBAF-5109DB30F36D}"/>
              </a:ext>
            </a:extLst>
          </p:cNvPr>
          <p:cNvSpPr txBox="1"/>
          <p:nvPr/>
        </p:nvSpPr>
        <p:spPr>
          <a:xfrm>
            <a:off x="514905" y="1625694"/>
            <a:ext cx="5581095" cy="338554"/>
          </a:xfrm>
          <a:prstGeom prst="rect">
            <a:avLst/>
          </a:prstGeom>
          <a:noFill/>
        </p:spPr>
        <p:txBody>
          <a:bodyPr wrap="square" rtlCol="0">
            <a:spAutoFit/>
          </a:bodyPr>
          <a:lstStyle/>
          <a:p>
            <a:pPr algn="ctr"/>
            <a:r>
              <a:rPr lang="en-IN" sz="1600" b="1" dirty="0"/>
              <a:t>Revolutionize businesses with AutoML and MLOps</a:t>
            </a:r>
          </a:p>
        </p:txBody>
      </p:sp>
      <p:pic>
        <p:nvPicPr>
          <p:cNvPr id="24" name="Graphic 23">
            <a:extLst>
              <a:ext uri="{FF2B5EF4-FFF2-40B4-BE49-F238E27FC236}">
                <a16:creationId xmlns:a16="http://schemas.microsoft.com/office/drawing/2014/main" id="{6BE62366-D7D9-79DF-2226-BC5DCC75725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31619" y="1988983"/>
            <a:ext cx="4501400" cy="4192893"/>
          </a:xfrm>
          <a:prstGeom prst="rect">
            <a:avLst/>
          </a:prstGeom>
        </p:spPr>
      </p:pic>
      <p:sp>
        <p:nvSpPr>
          <p:cNvPr id="25" name="TextBox 24">
            <a:extLst>
              <a:ext uri="{FF2B5EF4-FFF2-40B4-BE49-F238E27FC236}">
                <a16:creationId xmlns:a16="http://schemas.microsoft.com/office/drawing/2014/main" id="{66B3EEDF-5DFA-E4F6-D685-FAC0B392AE81}"/>
              </a:ext>
            </a:extLst>
          </p:cNvPr>
          <p:cNvSpPr txBox="1"/>
          <p:nvPr/>
        </p:nvSpPr>
        <p:spPr>
          <a:xfrm>
            <a:off x="6171461" y="1127414"/>
            <a:ext cx="5581095" cy="461665"/>
          </a:xfrm>
          <a:prstGeom prst="rect">
            <a:avLst/>
          </a:prstGeom>
          <a:noFill/>
        </p:spPr>
        <p:txBody>
          <a:bodyPr wrap="square" rtlCol="0">
            <a:spAutoFit/>
          </a:bodyPr>
          <a:lstStyle/>
          <a:p>
            <a:pPr algn="ctr"/>
            <a:r>
              <a:rPr lang="en-IN" sz="2400" b="1" dirty="0"/>
              <a:t>BOOKWORM</a:t>
            </a:r>
          </a:p>
        </p:txBody>
      </p:sp>
      <p:sp>
        <p:nvSpPr>
          <p:cNvPr id="26" name="TextBox 25">
            <a:extLst>
              <a:ext uri="{FF2B5EF4-FFF2-40B4-BE49-F238E27FC236}">
                <a16:creationId xmlns:a16="http://schemas.microsoft.com/office/drawing/2014/main" id="{E3A45D37-F400-C798-F2BE-0891BCE685E1}"/>
              </a:ext>
            </a:extLst>
          </p:cNvPr>
          <p:cNvSpPr txBox="1"/>
          <p:nvPr/>
        </p:nvSpPr>
        <p:spPr>
          <a:xfrm>
            <a:off x="6171461" y="1639978"/>
            <a:ext cx="5581095" cy="338554"/>
          </a:xfrm>
          <a:prstGeom prst="rect">
            <a:avLst/>
          </a:prstGeom>
          <a:noFill/>
        </p:spPr>
        <p:txBody>
          <a:bodyPr wrap="square" rtlCol="0">
            <a:spAutoFit/>
          </a:bodyPr>
          <a:lstStyle/>
          <a:p>
            <a:pPr algn="ctr"/>
            <a:r>
              <a:rPr lang="en-IN" sz="1600" b="1" dirty="0"/>
              <a:t>An Intelligent Data Companion</a:t>
            </a:r>
          </a:p>
        </p:txBody>
      </p:sp>
    </p:spTree>
    <p:extLst>
      <p:ext uri="{BB962C8B-B14F-4D97-AF65-F5344CB8AC3E}">
        <p14:creationId xmlns:p14="http://schemas.microsoft.com/office/powerpoint/2010/main" val="2009679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74BC6-CFF4-DEF1-BF43-BD9C6FABC1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4E2F5900-CE7E-5A89-F1A0-41D62BABC813}"/>
              </a:ext>
            </a:extLst>
          </p:cNvPr>
          <p:cNvSpPr/>
          <p:nvPr/>
        </p:nvSpPr>
        <p:spPr>
          <a:xfrm>
            <a:off x="136800" y="6635324"/>
            <a:ext cx="11880000" cy="140677"/>
          </a:xfrm>
          <a:prstGeom prst="rect">
            <a:avLst/>
          </a:prstGeom>
          <a:solidFill>
            <a:srgbClr val="9B845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itle 1">
            <a:extLst>
              <a:ext uri="{FF2B5EF4-FFF2-40B4-BE49-F238E27FC236}">
                <a16:creationId xmlns:a16="http://schemas.microsoft.com/office/drawing/2014/main" id="{A839F581-6CB9-540B-FB92-EAD774F5C503}"/>
              </a:ext>
            </a:extLst>
          </p:cNvPr>
          <p:cNvSpPr txBox="1">
            <a:spLocks/>
          </p:cNvSpPr>
          <p:nvPr/>
        </p:nvSpPr>
        <p:spPr>
          <a:xfrm>
            <a:off x="196757" y="153143"/>
            <a:ext cx="11632223" cy="55983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mn-lt"/>
              </a:rPr>
              <a:t>Case Study</a:t>
            </a:r>
          </a:p>
        </p:txBody>
      </p:sp>
      <p:cxnSp>
        <p:nvCxnSpPr>
          <p:cNvPr id="10" name="Straight Connector 9">
            <a:extLst>
              <a:ext uri="{FF2B5EF4-FFF2-40B4-BE49-F238E27FC236}">
                <a16:creationId xmlns:a16="http://schemas.microsoft.com/office/drawing/2014/main" id="{5BFBCD73-CBE6-D213-F71D-7AF869A006F4}"/>
              </a:ext>
              <a:ext uri="{C183D7F6-B498-43B3-948B-1728B52AA6E4}">
                <adec:decorative xmlns:adec="http://schemas.microsoft.com/office/drawing/2017/decorative" val="1"/>
              </a:ext>
            </a:extLst>
          </p:cNvPr>
          <p:cNvCxnSpPr>
            <a:cxnSpLocks/>
          </p:cNvCxnSpPr>
          <p:nvPr/>
        </p:nvCxnSpPr>
        <p:spPr>
          <a:xfrm flipV="1">
            <a:off x="135530" y="712981"/>
            <a:ext cx="11880000" cy="12804"/>
          </a:xfrm>
          <a:prstGeom prst="line">
            <a:avLst/>
          </a:prstGeom>
          <a:ln w="28575">
            <a:solidFill>
              <a:srgbClr val="9B8453"/>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5E9294D-021B-51D7-1CEE-7DEE23532A5D}"/>
              </a:ext>
            </a:extLst>
          </p:cNvPr>
          <p:cNvPicPr>
            <a:picLocks noChangeAspect="1"/>
          </p:cNvPicPr>
          <p:nvPr/>
        </p:nvPicPr>
        <p:blipFill rotWithShape="1">
          <a:blip r:embed="rId2">
            <a:extLst>
              <a:ext uri="{28A0092B-C50C-407E-A947-70E740481C1C}">
                <a14:useLocalDpi xmlns:a14="http://schemas.microsoft.com/office/drawing/2010/main" val="0"/>
              </a:ext>
            </a:extLst>
          </a:blip>
          <a:srcRect r="38960"/>
          <a:stretch/>
        </p:blipFill>
        <p:spPr>
          <a:xfrm>
            <a:off x="10120507" y="81999"/>
            <a:ext cx="1720388" cy="630982"/>
          </a:xfrm>
          <a:prstGeom prst="rect">
            <a:avLst/>
          </a:prstGeom>
        </p:spPr>
      </p:pic>
      <p:sp>
        <p:nvSpPr>
          <p:cNvPr id="5" name="TextBox 4">
            <a:extLst>
              <a:ext uri="{FF2B5EF4-FFF2-40B4-BE49-F238E27FC236}">
                <a16:creationId xmlns:a16="http://schemas.microsoft.com/office/drawing/2014/main" id="{ADEB8C8B-943F-8A71-7C1E-FE1F03694187}"/>
              </a:ext>
            </a:extLst>
          </p:cNvPr>
          <p:cNvSpPr txBox="1"/>
          <p:nvPr/>
        </p:nvSpPr>
        <p:spPr>
          <a:xfrm>
            <a:off x="523783" y="1075478"/>
            <a:ext cx="6081201" cy="707886"/>
          </a:xfrm>
          <a:prstGeom prst="rect">
            <a:avLst/>
          </a:prstGeom>
          <a:noFill/>
        </p:spPr>
        <p:txBody>
          <a:bodyPr wrap="square" rtlCol="0">
            <a:spAutoFit/>
          </a:bodyPr>
          <a:lstStyle/>
          <a:p>
            <a:r>
              <a:rPr lang="en-IN" sz="2000" b="1" dirty="0"/>
              <a:t>Dependencies &amp; Challenges faced by businesses in </a:t>
            </a:r>
            <a:br>
              <a:rPr lang="en-IN" sz="2000" b="1" dirty="0"/>
            </a:br>
            <a:r>
              <a:rPr lang="en-IN" sz="2000" b="1" dirty="0"/>
              <a:t>ML Model Development and Deployment</a:t>
            </a:r>
          </a:p>
        </p:txBody>
      </p:sp>
      <p:sp>
        <p:nvSpPr>
          <p:cNvPr id="9" name="TextBox 8">
            <a:extLst>
              <a:ext uri="{FF2B5EF4-FFF2-40B4-BE49-F238E27FC236}">
                <a16:creationId xmlns:a16="http://schemas.microsoft.com/office/drawing/2014/main" id="{047112D6-9BB9-5889-9E98-515CADA491BD}"/>
              </a:ext>
            </a:extLst>
          </p:cNvPr>
          <p:cNvSpPr txBox="1"/>
          <p:nvPr/>
        </p:nvSpPr>
        <p:spPr>
          <a:xfrm>
            <a:off x="523783" y="2016238"/>
            <a:ext cx="6081203"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Business Analysts, despite having valuable insights, often find themselves reliant on Data Scientists and Analysts for the creation of ML models. This </a:t>
            </a:r>
            <a:r>
              <a:rPr lang="en-US" sz="1400" u="sng" dirty="0"/>
              <a:t>coding dependency</a:t>
            </a:r>
            <a:r>
              <a:rPr lang="en-US" sz="1400" dirty="0"/>
              <a:t> arises due to the extensive programming and advanced statistical techniques required in model building.</a:t>
            </a:r>
            <a:endParaRPr lang="en-IN" sz="1400" dirty="0"/>
          </a:p>
        </p:txBody>
      </p:sp>
      <p:pic>
        <p:nvPicPr>
          <p:cNvPr id="14" name="Picture 13">
            <a:extLst>
              <a:ext uri="{FF2B5EF4-FFF2-40B4-BE49-F238E27FC236}">
                <a16:creationId xmlns:a16="http://schemas.microsoft.com/office/drawing/2014/main" id="{D5A93701-ED7C-8277-A02A-1C595FEC3D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3049" y="1272819"/>
            <a:ext cx="4438225" cy="4438225"/>
          </a:xfrm>
          <a:prstGeom prst="rect">
            <a:avLst/>
          </a:prstGeom>
          <a:ln>
            <a:noFill/>
          </a:ln>
          <a:effectLst>
            <a:softEdge rad="127000"/>
          </a:effectLst>
        </p:spPr>
      </p:pic>
      <p:sp>
        <p:nvSpPr>
          <p:cNvPr id="15" name="TextBox 14">
            <a:extLst>
              <a:ext uri="{FF2B5EF4-FFF2-40B4-BE49-F238E27FC236}">
                <a16:creationId xmlns:a16="http://schemas.microsoft.com/office/drawing/2014/main" id="{863E0978-A457-6C64-F829-A00CD42516E4}"/>
              </a:ext>
            </a:extLst>
          </p:cNvPr>
          <p:cNvSpPr txBox="1"/>
          <p:nvPr/>
        </p:nvSpPr>
        <p:spPr>
          <a:xfrm>
            <a:off x="523781" y="3138760"/>
            <a:ext cx="6081203"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The process of developing ML models by Data Scientists can typically span between </a:t>
            </a:r>
            <a:r>
              <a:rPr lang="en-US" sz="1400" u="sng" dirty="0"/>
              <a:t>2-3 weeks</a:t>
            </a:r>
            <a:r>
              <a:rPr lang="en-US" sz="1400" dirty="0"/>
              <a:t>. Furthermore, these models are usually deployed on local machines, </a:t>
            </a:r>
            <a:r>
              <a:rPr lang="en-US" sz="1400" u="sng" dirty="0"/>
              <a:t>creating a dependency</a:t>
            </a:r>
            <a:r>
              <a:rPr lang="en-US" sz="1400" dirty="0"/>
              <a:t> for ongoing tasks such as customer propensity scoring or risk-ranking.</a:t>
            </a:r>
            <a:endParaRPr lang="en-IN" sz="1400" dirty="0"/>
          </a:p>
        </p:txBody>
      </p:sp>
      <p:sp>
        <p:nvSpPr>
          <p:cNvPr id="16" name="TextBox 15">
            <a:extLst>
              <a:ext uri="{FF2B5EF4-FFF2-40B4-BE49-F238E27FC236}">
                <a16:creationId xmlns:a16="http://schemas.microsoft.com/office/drawing/2014/main" id="{3D6B6D74-1887-05E3-B9B6-2215C84DF530}"/>
              </a:ext>
            </a:extLst>
          </p:cNvPr>
          <p:cNvSpPr txBox="1"/>
          <p:nvPr/>
        </p:nvSpPr>
        <p:spPr>
          <a:xfrm>
            <a:off x="523781" y="4325821"/>
            <a:ext cx="6081203"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Models deployed locally and recalibrated infrequently, often only once a year or less, tend to suffer from </a:t>
            </a:r>
            <a:r>
              <a:rPr lang="en-US" sz="1400" u="sng" dirty="0"/>
              <a:t>performance decay over time</a:t>
            </a:r>
            <a:r>
              <a:rPr lang="en-US" sz="1400" dirty="0"/>
              <a:t>. This gradual degradation can lead to lower effectiveness in applications such as campaign conversions.</a:t>
            </a:r>
            <a:endParaRPr lang="en-IN" sz="1400" dirty="0"/>
          </a:p>
        </p:txBody>
      </p:sp>
      <p:sp>
        <p:nvSpPr>
          <p:cNvPr id="17" name="TextBox 16">
            <a:extLst>
              <a:ext uri="{FF2B5EF4-FFF2-40B4-BE49-F238E27FC236}">
                <a16:creationId xmlns:a16="http://schemas.microsoft.com/office/drawing/2014/main" id="{1B04D4DF-F36B-CDB2-7784-746BBF6092C1}"/>
              </a:ext>
            </a:extLst>
          </p:cNvPr>
          <p:cNvSpPr txBox="1"/>
          <p:nvPr/>
        </p:nvSpPr>
        <p:spPr>
          <a:xfrm>
            <a:off x="523781" y="5370053"/>
            <a:ext cx="6081203"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In current manual processes, there is often a lack of systematic monitoring for data drifts prior to scoring. This results in </a:t>
            </a:r>
            <a:r>
              <a:rPr lang="en-US" sz="1400" u="sng" dirty="0"/>
              <a:t>new drifts in model variables </a:t>
            </a:r>
            <a:r>
              <a:rPr lang="en-US" sz="1400" dirty="0"/>
              <a:t>being identified only after losses have occurred, typically during post-incident root cause analysis</a:t>
            </a:r>
            <a:endParaRPr lang="en-IN" sz="1400" dirty="0"/>
          </a:p>
        </p:txBody>
      </p:sp>
      <p:sp>
        <p:nvSpPr>
          <p:cNvPr id="3" name="Slide Number Placeholder 5">
            <a:extLst>
              <a:ext uri="{FF2B5EF4-FFF2-40B4-BE49-F238E27FC236}">
                <a16:creationId xmlns:a16="http://schemas.microsoft.com/office/drawing/2014/main" id="{E84912D7-7BBE-DD43-DA1B-E3EB8BA9B031}"/>
              </a:ext>
            </a:extLst>
          </p:cNvPr>
          <p:cNvSpPr>
            <a:spLocks noGrp="1"/>
          </p:cNvSpPr>
          <p:nvPr>
            <p:ph type="sldNum" sz="quarter" idx="12"/>
          </p:nvPr>
        </p:nvSpPr>
        <p:spPr>
          <a:xfrm>
            <a:off x="9243645" y="6635324"/>
            <a:ext cx="2743200" cy="140677"/>
          </a:xfrm>
          <a:prstGeom prst="rect">
            <a:avLst/>
          </a:prstGeom>
          <a:ln>
            <a:noFill/>
          </a:ln>
        </p:spPr>
        <p:txBody>
          <a:bodyPr/>
          <a:lstStyle>
            <a:lvl1pPr>
              <a:defRPr>
                <a:solidFill>
                  <a:schemeClr val="tx1">
                    <a:lumMod val="75000"/>
                    <a:lumOff val="25000"/>
                  </a:schemeClr>
                </a:solidFill>
              </a:defRPr>
            </a:lvl1pPr>
          </a:lstStyle>
          <a:p>
            <a:r>
              <a:rPr lang="en-IN" dirty="0"/>
              <a:t>4</a:t>
            </a:r>
          </a:p>
        </p:txBody>
      </p:sp>
    </p:spTree>
    <p:extLst>
      <p:ext uri="{BB962C8B-B14F-4D97-AF65-F5344CB8AC3E}">
        <p14:creationId xmlns:p14="http://schemas.microsoft.com/office/powerpoint/2010/main" val="3497089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FC081-005A-F047-DC9A-2AD2625AF891}"/>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6BEE1EF2-BF6C-E68C-EBCC-1A2A042E6B37}"/>
              </a:ext>
            </a:extLst>
          </p:cNvPr>
          <p:cNvSpPr/>
          <p:nvPr/>
        </p:nvSpPr>
        <p:spPr>
          <a:xfrm>
            <a:off x="136800" y="6635324"/>
            <a:ext cx="11880000" cy="140677"/>
          </a:xfrm>
          <a:prstGeom prst="rect">
            <a:avLst/>
          </a:prstGeom>
          <a:solidFill>
            <a:srgbClr val="9B845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itle 1">
            <a:extLst>
              <a:ext uri="{FF2B5EF4-FFF2-40B4-BE49-F238E27FC236}">
                <a16:creationId xmlns:a16="http://schemas.microsoft.com/office/drawing/2014/main" id="{9D61402E-B1F6-F68E-B42B-26E302C0B881}"/>
              </a:ext>
            </a:extLst>
          </p:cNvPr>
          <p:cNvSpPr txBox="1">
            <a:spLocks/>
          </p:cNvSpPr>
          <p:nvPr/>
        </p:nvSpPr>
        <p:spPr>
          <a:xfrm>
            <a:off x="196757" y="153143"/>
            <a:ext cx="11632223" cy="55983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mn-lt"/>
              </a:rPr>
              <a:t>Our Proposed Solution</a:t>
            </a:r>
          </a:p>
        </p:txBody>
      </p:sp>
      <p:sp>
        <p:nvSpPr>
          <p:cNvPr id="8" name="Slide Number Placeholder 5">
            <a:extLst>
              <a:ext uri="{FF2B5EF4-FFF2-40B4-BE49-F238E27FC236}">
                <a16:creationId xmlns:a16="http://schemas.microsoft.com/office/drawing/2014/main" id="{FB35AF65-09FC-97C7-8D7E-9F4479CA0474}"/>
              </a:ext>
            </a:extLst>
          </p:cNvPr>
          <p:cNvSpPr>
            <a:spLocks noGrp="1"/>
          </p:cNvSpPr>
          <p:nvPr>
            <p:ph type="sldNum" sz="quarter" idx="12"/>
          </p:nvPr>
        </p:nvSpPr>
        <p:spPr>
          <a:xfrm>
            <a:off x="9243645" y="6635324"/>
            <a:ext cx="2743200" cy="140677"/>
          </a:xfrm>
          <a:prstGeom prst="rect">
            <a:avLst/>
          </a:prstGeom>
          <a:ln>
            <a:noFill/>
          </a:ln>
        </p:spPr>
        <p:txBody>
          <a:bodyPr/>
          <a:lstStyle>
            <a:lvl1pPr>
              <a:defRPr>
                <a:solidFill>
                  <a:schemeClr val="tx1">
                    <a:lumMod val="75000"/>
                    <a:lumOff val="25000"/>
                  </a:schemeClr>
                </a:solidFill>
              </a:defRPr>
            </a:lvl1pPr>
          </a:lstStyle>
          <a:p>
            <a:r>
              <a:rPr lang="en-IN" dirty="0"/>
              <a:t>5</a:t>
            </a:r>
          </a:p>
        </p:txBody>
      </p:sp>
      <p:cxnSp>
        <p:nvCxnSpPr>
          <p:cNvPr id="10" name="Straight Connector 9">
            <a:extLst>
              <a:ext uri="{FF2B5EF4-FFF2-40B4-BE49-F238E27FC236}">
                <a16:creationId xmlns:a16="http://schemas.microsoft.com/office/drawing/2014/main" id="{40FF2075-207E-9C6E-07A8-EC1E8E2310F8}"/>
              </a:ext>
              <a:ext uri="{C183D7F6-B498-43B3-948B-1728B52AA6E4}">
                <adec:decorative xmlns:adec="http://schemas.microsoft.com/office/drawing/2017/decorative" val="1"/>
              </a:ext>
            </a:extLst>
          </p:cNvPr>
          <p:cNvCxnSpPr>
            <a:cxnSpLocks/>
          </p:cNvCxnSpPr>
          <p:nvPr/>
        </p:nvCxnSpPr>
        <p:spPr>
          <a:xfrm flipV="1">
            <a:off x="135530" y="712981"/>
            <a:ext cx="11880000" cy="12804"/>
          </a:xfrm>
          <a:prstGeom prst="line">
            <a:avLst/>
          </a:prstGeom>
          <a:ln w="28575">
            <a:solidFill>
              <a:srgbClr val="9B8453"/>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35B16E2-B099-8843-6182-4C7ABD80CB6E}"/>
              </a:ext>
            </a:extLst>
          </p:cNvPr>
          <p:cNvPicPr>
            <a:picLocks noChangeAspect="1"/>
          </p:cNvPicPr>
          <p:nvPr/>
        </p:nvPicPr>
        <p:blipFill rotWithShape="1">
          <a:blip r:embed="rId2">
            <a:extLst>
              <a:ext uri="{28A0092B-C50C-407E-A947-70E740481C1C}">
                <a14:useLocalDpi xmlns:a14="http://schemas.microsoft.com/office/drawing/2010/main" val="0"/>
              </a:ext>
            </a:extLst>
          </a:blip>
          <a:srcRect r="38960"/>
          <a:stretch/>
        </p:blipFill>
        <p:spPr>
          <a:xfrm>
            <a:off x="10120507" y="81999"/>
            <a:ext cx="1720388" cy="630982"/>
          </a:xfrm>
          <a:prstGeom prst="rect">
            <a:avLst/>
          </a:prstGeom>
        </p:spPr>
      </p:pic>
      <p:pic>
        <p:nvPicPr>
          <p:cNvPr id="3" name="Picture 2">
            <a:extLst>
              <a:ext uri="{FF2B5EF4-FFF2-40B4-BE49-F238E27FC236}">
                <a16:creationId xmlns:a16="http://schemas.microsoft.com/office/drawing/2014/main" id="{9FDDFC48-4E0D-F084-4EC2-002CF62E1A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0909" y="1265396"/>
            <a:ext cx="4327207" cy="4327207"/>
          </a:xfrm>
          <a:prstGeom prst="roundRect">
            <a:avLst>
              <a:gd name="adj" fmla="val 8594"/>
            </a:avLst>
          </a:prstGeom>
          <a:solidFill>
            <a:srgbClr val="FFFFFF">
              <a:shade val="85000"/>
            </a:srgbClr>
          </a:solidFill>
          <a:ln>
            <a:noFill/>
          </a:ln>
          <a:effectLst>
            <a:reflection blurRad="190500" stA="21000" endPos="66000" dir="5400000" sy="-100000" algn="bl" rotWithShape="0"/>
          </a:effectLst>
        </p:spPr>
      </p:pic>
      <p:sp>
        <p:nvSpPr>
          <p:cNvPr id="5" name="TextBox 4">
            <a:extLst>
              <a:ext uri="{FF2B5EF4-FFF2-40B4-BE49-F238E27FC236}">
                <a16:creationId xmlns:a16="http://schemas.microsoft.com/office/drawing/2014/main" id="{3310A1DB-3030-10D8-577A-E76025C7CACA}"/>
              </a:ext>
            </a:extLst>
          </p:cNvPr>
          <p:cNvSpPr txBox="1"/>
          <p:nvPr/>
        </p:nvSpPr>
        <p:spPr>
          <a:xfrm>
            <a:off x="514905" y="1113130"/>
            <a:ext cx="5877017" cy="461665"/>
          </a:xfrm>
          <a:prstGeom prst="rect">
            <a:avLst/>
          </a:prstGeom>
          <a:noFill/>
        </p:spPr>
        <p:txBody>
          <a:bodyPr wrap="square" rtlCol="0">
            <a:spAutoFit/>
          </a:bodyPr>
          <a:lstStyle/>
          <a:p>
            <a:r>
              <a:rPr lang="en-IN" sz="2400" b="1" dirty="0"/>
              <a:t>NEUROSCORE AI</a:t>
            </a:r>
          </a:p>
        </p:txBody>
      </p:sp>
      <p:sp>
        <p:nvSpPr>
          <p:cNvPr id="9" name="TextBox 8">
            <a:extLst>
              <a:ext uri="{FF2B5EF4-FFF2-40B4-BE49-F238E27FC236}">
                <a16:creationId xmlns:a16="http://schemas.microsoft.com/office/drawing/2014/main" id="{C137F626-29B4-6BC8-2509-3D26DA53B6BF}"/>
              </a:ext>
            </a:extLst>
          </p:cNvPr>
          <p:cNvSpPr txBox="1"/>
          <p:nvPr/>
        </p:nvSpPr>
        <p:spPr>
          <a:xfrm>
            <a:off x="514905" y="1531911"/>
            <a:ext cx="5877017" cy="307777"/>
          </a:xfrm>
          <a:prstGeom prst="rect">
            <a:avLst/>
          </a:prstGeom>
          <a:noFill/>
        </p:spPr>
        <p:txBody>
          <a:bodyPr wrap="square" rtlCol="0">
            <a:spAutoFit/>
          </a:bodyPr>
          <a:lstStyle/>
          <a:p>
            <a:r>
              <a:rPr lang="en-IN" sz="1400" b="1" dirty="0"/>
              <a:t>Revolutionize businesses with AutoML and MLOps</a:t>
            </a:r>
          </a:p>
        </p:txBody>
      </p:sp>
      <p:pic>
        <p:nvPicPr>
          <p:cNvPr id="4" name="Graphic 3">
            <a:extLst>
              <a:ext uri="{FF2B5EF4-FFF2-40B4-BE49-F238E27FC236}">
                <a16:creationId xmlns:a16="http://schemas.microsoft.com/office/drawing/2014/main" id="{4576D43F-8F80-1A39-FAE9-BC6D6E3B03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4905" y="2216171"/>
            <a:ext cx="1215999" cy="883801"/>
          </a:xfrm>
          <a:prstGeom prst="rect">
            <a:avLst/>
          </a:prstGeom>
        </p:spPr>
      </p:pic>
      <p:sp>
        <p:nvSpPr>
          <p:cNvPr id="11" name="TextBox 10">
            <a:extLst>
              <a:ext uri="{FF2B5EF4-FFF2-40B4-BE49-F238E27FC236}">
                <a16:creationId xmlns:a16="http://schemas.microsoft.com/office/drawing/2014/main" id="{C1F551CF-C5DF-638C-C32B-041104906B11}"/>
              </a:ext>
            </a:extLst>
          </p:cNvPr>
          <p:cNvSpPr txBox="1"/>
          <p:nvPr/>
        </p:nvSpPr>
        <p:spPr>
          <a:xfrm>
            <a:off x="1949306" y="2160978"/>
            <a:ext cx="4327207" cy="830997"/>
          </a:xfrm>
          <a:prstGeom prst="rect">
            <a:avLst/>
          </a:prstGeom>
          <a:noFill/>
        </p:spPr>
        <p:txBody>
          <a:bodyPr wrap="square" rtlCol="0">
            <a:spAutoFit/>
          </a:bodyPr>
          <a:lstStyle/>
          <a:p>
            <a:r>
              <a:rPr lang="en-IN" sz="1200" b="1" u="sng" dirty="0"/>
              <a:t>100% No Code Platform / No Coding Required</a:t>
            </a:r>
          </a:p>
          <a:p>
            <a:r>
              <a:rPr lang="en-US" sz="1200" dirty="0"/>
              <a:t>User-friendly interface designed for accessibility, allowing users of varying technical backgrounds to navigate and utilize the platform productively</a:t>
            </a:r>
            <a:endParaRPr lang="en-IN" sz="1200" dirty="0"/>
          </a:p>
        </p:txBody>
      </p:sp>
      <p:pic>
        <p:nvPicPr>
          <p:cNvPr id="14" name="Graphic 13">
            <a:extLst>
              <a:ext uri="{FF2B5EF4-FFF2-40B4-BE49-F238E27FC236}">
                <a16:creationId xmlns:a16="http://schemas.microsoft.com/office/drawing/2014/main" id="{3E0F0E98-710A-0793-FA3B-539EF42B809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1539" y="5620907"/>
            <a:ext cx="1215998" cy="883801"/>
          </a:xfrm>
          <a:prstGeom prst="rect">
            <a:avLst/>
          </a:prstGeom>
        </p:spPr>
      </p:pic>
      <p:sp>
        <p:nvSpPr>
          <p:cNvPr id="15" name="TextBox 14">
            <a:extLst>
              <a:ext uri="{FF2B5EF4-FFF2-40B4-BE49-F238E27FC236}">
                <a16:creationId xmlns:a16="http://schemas.microsoft.com/office/drawing/2014/main" id="{C2591A49-7373-55C3-BBA2-00312B043C16}"/>
              </a:ext>
            </a:extLst>
          </p:cNvPr>
          <p:cNvSpPr txBox="1"/>
          <p:nvPr/>
        </p:nvSpPr>
        <p:spPr>
          <a:xfrm>
            <a:off x="1949306" y="3296537"/>
            <a:ext cx="4327207" cy="830997"/>
          </a:xfrm>
          <a:prstGeom prst="rect">
            <a:avLst/>
          </a:prstGeom>
          <a:noFill/>
        </p:spPr>
        <p:txBody>
          <a:bodyPr wrap="square" rtlCol="0">
            <a:spAutoFit/>
          </a:bodyPr>
          <a:lstStyle/>
          <a:p>
            <a:r>
              <a:rPr lang="en-IN" sz="1200" b="1" u="sng" dirty="0"/>
              <a:t>Automated &amp; Versatile Model Building Application</a:t>
            </a:r>
          </a:p>
          <a:p>
            <a:r>
              <a:rPr lang="en-US" sz="1200" dirty="0"/>
              <a:t>Easily define your target variables and select from a variety of model types for versatile model building.</a:t>
            </a:r>
            <a:br>
              <a:rPr lang="en-US" sz="1200" dirty="0"/>
            </a:br>
            <a:r>
              <a:rPr lang="en-US" sz="1200" dirty="0"/>
              <a:t>Example : </a:t>
            </a:r>
            <a:r>
              <a:rPr lang="en-US" sz="1200" i="1" dirty="0"/>
              <a:t>Classification, Regression, Clustering, Forecasting</a:t>
            </a:r>
          </a:p>
        </p:txBody>
      </p:sp>
      <p:sp>
        <p:nvSpPr>
          <p:cNvPr id="16" name="TextBox 15">
            <a:extLst>
              <a:ext uri="{FF2B5EF4-FFF2-40B4-BE49-F238E27FC236}">
                <a16:creationId xmlns:a16="http://schemas.microsoft.com/office/drawing/2014/main" id="{C41B162F-DDC5-0B12-C5D9-4495B20A1E8E}"/>
              </a:ext>
            </a:extLst>
          </p:cNvPr>
          <p:cNvSpPr txBox="1"/>
          <p:nvPr/>
        </p:nvSpPr>
        <p:spPr>
          <a:xfrm>
            <a:off x="1949306" y="4339258"/>
            <a:ext cx="4327207" cy="830997"/>
          </a:xfrm>
          <a:prstGeom prst="rect">
            <a:avLst/>
          </a:prstGeom>
          <a:noFill/>
        </p:spPr>
        <p:txBody>
          <a:bodyPr wrap="square" rtlCol="0">
            <a:spAutoFit/>
          </a:bodyPr>
          <a:lstStyle/>
          <a:p>
            <a:r>
              <a:rPr lang="en-IN" sz="1200" b="1" u="sng" dirty="0"/>
              <a:t>Continuous Improvement</a:t>
            </a:r>
          </a:p>
          <a:p>
            <a:r>
              <a:rPr lang="en-US" sz="1200" dirty="0"/>
              <a:t>Neuroscore AI constantly reinforces its learnings by incorporating new data into the model base for retraining, ensuring ongoing optimization and improved accuracy.</a:t>
            </a:r>
            <a:endParaRPr lang="en-IN" sz="1200" dirty="0"/>
          </a:p>
        </p:txBody>
      </p:sp>
      <p:sp>
        <p:nvSpPr>
          <p:cNvPr id="17" name="TextBox 16">
            <a:extLst>
              <a:ext uri="{FF2B5EF4-FFF2-40B4-BE49-F238E27FC236}">
                <a16:creationId xmlns:a16="http://schemas.microsoft.com/office/drawing/2014/main" id="{4D2C8F7B-52B7-9D60-88F2-AC617A8271B0}"/>
              </a:ext>
            </a:extLst>
          </p:cNvPr>
          <p:cNvSpPr txBox="1"/>
          <p:nvPr/>
        </p:nvSpPr>
        <p:spPr>
          <a:xfrm>
            <a:off x="1949306" y="5567655"/>
            <a:ext cx="4327207" cy="646331"/>
          </a:xfrm>
          <a:prstGeom prst="rect">
            <a:avLst/>
          </a:prstGeom>
          <a:noFill/>
        </p:spPr>
        <p:txBody>
          <a:bodyPr wrap="square" rtlCol="0">
            <a:spAutoFit/>
          </a:bodyPr>
          <a:lstStyle/>
          <a:p>
            <a:r>
              <a:rPr lang="en-IN" sz="1200" b="1" u="sng" dirty="0"/>
              <a:t>Data drift monitoring and Automated Alert Systems</a:t>
            </a:r>
            <a:br>
              <a:rPr lang="en-IN" sz="1200" dirty="0"/>
            </a:br>
            <a:r>
              <a:rPr lang="en-US" sz="1200" dirty="0"/>
              <a:t>Stay informed with automatic data drift notifications, ensuring your models remain accurate and reliable over time.</a:t>
            </a:r>
            <a:endParaRPr lang="en-IN" sz="1200" dirty="0"/>
          </a:p>
        </p:txBody>
      </p:sp>
      <p:pic>
        <p:nvPicPr>
          <p:cNvPr id="19" name="Graphic 18">
            <a:extLst>
              <a:ext uri="{FF2B5EF4-FFF2-40B4-BE49-F238E27FC236}">
                <a16:creationId xmlns:a16="http://schemas.microsoft.com/office/drawing/2014/main" id="{BF33663A-A745-ABF2-B3F3-3D3CEBB6154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4904" y="3285072"/>
            <a:ext cx="1215999" cy="883800"/>
          </a:xfrm>
          <a:prstGeom prst="rect">
            <a:avLst/>
          </a:prstGeom>
        </p:spPr>
      </p:pic>
      <p:pic>
        <p:nvPicPr>
          <p:cNvPr id="23" name="Graphic 22">
            <a:extLst>
              <a:ext uri="{FF2B5EF4-FFF2-40B4-BE49-F238E27FC236}">
                <a16:creationId xmlns:a16="http://schemas.microsoft.com/office/drawing/2014/main" id="{82B4606B-F0B5-DF13-DB69-E486B2CB3A1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8172" y="4427236"/>
            <a:ext cx="1320798" cy="883800"/>
          </a:xfrm>
          <a:prstGeom prst="rect">
            <a:avLst/>
          </a:prstGeom>
        </p:spPr>
      </p:pic>
    </p:spTree>
    <p:extLst>
      <p:ext uri="{BB962C8B-B14F-4D97-AF65-F5344CB8AC3E}">
        <p14:creationId xmlns:p14="http://schemas.microsoft.com/office/powerpoint/2010/main" val="2104569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E5481-8C4B-DADC-3C9B-4551190FB05F}"/>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E6D23BAD-A3D5-61DF-788A-664EDFF96F39}"/>
              </a:ext>
            </a:extLst>
          </p:cNvPr>
          <p:cNvSpPr/>
          <p:nvPr/>
        </p:nvSpPr>
        <p:spPr>
          <a:xfrm>
            <a:off x="136800" y="6635324"/>
            <a:ext cx="11880000" cy="140677"/>
          </a:xfrm>
          <a:prstGeom prst="rect">
            <a:avLst/>
          </a:prstGeom>
          <a:solidFill>
            <a:srgbClr val="9B845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itle 1">
            <a:extLst>
              <a:ext uri="{FF2B5EF4-FFF2-40B4-BE49-F238E27FC236}">
                <a16:creationId xmlns:a16="http://schemas.microsoft.com/office/drawing/2014/main" id="{26EE5B94-ACCF-25A1-5847-218C4975A1B1}"/>
              </a:ext>
            </a:extLst>
          </p:cNvPr>
          <p:cNvSpPr txBox="1">
            <a:spLocks/>
          </p:cNvSpPr>
          <p:nvPr/>
        </p:nvSpPr>
        <p:spPr>
          <a:xfrm>
            <a:off x="196757" y="153143"/>
            <a:ext cx="11632223" cy="55983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mn-lt"/>
              </a:rPr>
              <a:t>Our Advantage over Competitors</a:t>
            </a:r>
          </a:p>
        </p:txBody>
      </p:sp>
      <p:sp>
        <p:nvSpPr>
          <p:cNvPr id="8" name="Slide Number Placeholder 5">
            <a:extLst>
              <a:ext uri="{FF2B5EF4-FFF2-40B4-BE49-F238E27FC236}">
                <a16:creationId xmlns:a16="http://schemas.microsoft.com/office/drawing/2014/main" id="{188F83B8-5F01-DCF3-E169-2C4CB68AA822}"/>
              </a:ext>
            </a:extLst>
          </p:cNvPr>
          <p:cNvSpPr>
            <a:spLocks noGrp="1"/>
          </p:cNvSpPr>
          <p:nvPr>
            <p:ph type="sldNum" sz="quarter" idx="12"/>
          </p:nvPr>
        </p:nvSpPr>
        <p:spPr>
          <a:xfrm>
            <a:off x="9243645" y="6635324"/>
            <a:ext cx="2743200" cy="140677"/>
          </a:xfrm>
          <a:prstGeom prst="rect">
            <a:avLst/>
          </a:prstGeom>
          <a:ln>
            <a:noFill/>
          </a:ln>
        </p:spPr>
        <p:txBody>
          <a:bodyPr/>
          <a:lstStyle>
            <a:lvl1pPr>
              <a:defRPr>
                <a:solidFill>
                  <a:schemeClr val="tx1">
                    <a:lumMod val="75000"/>
                    <a:lumOff val="25000"/>
                  </a:schemeClr>
                </a:solidFill>
              </a:defRPr>
            </a:lvl1pPr>
          </a:lstStyle>
          <a:p>
            <a:r>
              <a:rPr lang="en-IN" dirty="0"/>
              <a:t>6</a:t>
            </a:r>
          </a:p>
        </p:txBody>
      </p:sp>
      <p:cxnSp>
        <p:nvCxnSpPr>
          <p:cNvPr id="10" name="Straight Connector 9">
            <a:extLst>
              <a:ext uri="{FF2B5EF4-FFF2-40B4-BE49-F238E27FC236}">
                <a16:creationId xmlns:a16="http://schemas.microsoft.com/office/drawing/2014/main" id="{C943DE0F-2B1B-C022-739B-8A804E7A024C}"/>
              </a:ext>
              <a:ext uri="{C183D7F6-B498-43B3-948B-1728B52AA6E4}">
                <adec:decorative xmlns:adec="http://schemas.microsoft.com/office/drawing/2017/decorative" val="1"/>
              </a:ext>
            </a:extLst>
          </p:cNvPr>
          <p:cNvCxnSpPr>
            <a:cxnSpLocks/>
          </p:cNvCxnSpPr>
          <p:nvPr/>
        </p:nvCxnSpPr>
        <p:spPr>
          <a:xfrm flipV="1">
            <a:off x="135530" y="712981"/>
            <a:ext cx="11880000" cy="12804"/>
          </a:xfrm>
          <a:prstGeom prst="line">
            <a:avLst/>
          </a:prstGeom>
          <a:ln w="28575">
            <a:solidFill>
              <a:srgbClr val="9B8453"/>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A77A5F3E-646D-09FC-CAB8-EC339C488B88}"/>
              </a:ext>
            </a:extLst>
          </p:cNvPr>
          <p:cNvPicPr>
            <a:picLocks noChangeAspect="1"/>
          </p:cNvPicPr>
          <p:nvPr/>
        </p:nvPicPr>
        <p:blipFill rotWithShape="1">
          <a:blip r:embed="rId2">
            <a:extLst>
              <a:ext uri="{28A0092B-C50C-407E-A947-70E740481C1C}">
                <a14:useLocalDpi xmlns:a14="http://schemas.microsoft.com/office/drawing/2010/main" val="0"/>
              </a:ext>
            </a:extLst>
          </a:blip>
          <a:srcRect r="38960"/>
          <a:stretch/>
        </p:blipFill>
        <p:spPr>
          <a:xfrm>
            <a:off x="10120507" y="81999"/>
            <a:ext cx="1720388" cy="630982"/>
          </a:xfrm>
          <a:prstGeom prst="rect">
            <a:avLst/>
          </a:prstGeom>
        </p:spPr>
      </p:pic>
      <p:sp>
        <p:nvSpPr>
          <p:cNvPr id="5" name="TextBox 4">
            <a:extLst>
              <a:ext uri="{FF2B5EF4-FFF2-40B4-BE49-F238E27FC236}">
                <a16:creationId xmlns:a16="http://schemas.microsoft.com/office/drawing/2014/main" id="{8A1DC977-73BF-70B7-86B8-CDD34789FF6A}"/>
              </a:ext>
            </a:extLst>
          </p:cNvPr>
          <p:cNvSpPr txBox="1"/>
          <p:nvPr/>
        </p:nvSpPr>
        <p:spPr>
          <a:xfrm>
            <a:off x="514905" y="1113130"/>
            <a:ext cx="5877017" cy="461665"/>
          </a:xfrm>
          <a:prstGeom prst="rect">
            <a:avLst/>
          </a:prstGeom>
          <a:noFill/>
        </p:spPr>
        <p:txBody>
          <a:bodyPr wrap="square" rtlCol="0">
            <a:spAutoFit/>
          </a:bodyPr>
          <a:lstStyle/>
          <a:p>
            <a:r>
              <a:rPr lang="en-IN" sz="2400" b="1" dirty="0"/>
              <a:t>NEUROSCORE AI</a:t>
            </a:r>
          </a:p>
        </p:txBody>
      </p:sp>
      <p:sp>
        <p:nvSpPr>
          <p:cNvPr id="9" name="TextBox 8">
            <a:extLst>
              <a:ext uri="{FF2B5EF4-FFF2-40B4-BE49-F238E27FC236}">
                <a16:creationId xmlns:a16="http://schemas.microsoft.com/office/drawing/2014/main" id="{239FFD22-D680-B3BA-1162-18DED0BE82C2}"/>
              </a:ext>
            </a:extLst>
          </p:cNvPr>
          <p:cNvSpPr txBox="1"/>
          <p:nvPr/>
        </p:nvSpPr>
        <p:spPr>
          <a:xfrm>
            <a:off x="514905" y="1531911"/>
            <a:ext cx="5877017" cy="307777"/>
          </a:xfrm>
          <a:prstGeom prst="rect">
            <a:avLst/>
          </a:prstGeom>
          <a:noFill/>
        </p:spPr>
        <p:txBody>
          <a:bodyPr wrap="square" rtlCol="0">
            <a:spAutoFit/>
          </a:bodyPr>
          <a:lstStyle/>
          <a:p>
            <a:r>
              <a:rPr lang="en-IN" sz="1400" b="1" dirty="0"/>
              <a:t>Revolutionize businesses with AutoML and MLOps</a:t>
            </a:r>
          </a:p>
        </p:txBody>
      </p:sp>
      <p:graphicFrame>
        <p:nvGraphicFramePr>
          <p:cNvPr id="2" name="Table 1">
            <a:extLst>
              <a:ext uri="{FF2B5EF4-FFF2-40B4-BE49-F238E27FC236}">
                <a16:creationId xmlns:a16="http://schemas.microsoft.com/office/drawing/2014/main" id="{673D0271-5804-9DF7-76AF-1DF42DDBC180}"/>
              </a:ext>
            </a:extLst>
          </p:cNvPr>
          <p:cNvGraphicFramePr>
            <a:graphicFrameLocks noGrp="1"/>
          </p:cNvGraphicFramePr>
          <p:nvPr>
            <p:extLst>
              <p:ext uri="{D42A27DB-BD31-4B8C-83A1-F6EECF244321}">
                <p14:modId xmlns:p14="http://schemas.microsoft.com/office/powerpoint/2010/main" val="2694133378"/>
              </p:ext>
            </p:extLst>
          </p:nvPr>
        </p:nvGraphicFramePr>
        <p:xfrm>
          <a:off x="594495" y="1993576"/>
          <a:ext cx="11234485" cy="4351476"/>
        </p:xfrm>
        <a:graphic>
          <a:graphicData uri="http://schemas.openxmlformats.org/drawingml/2006/table">
            <a:tbl>
              <a:tblPr/>
              <a:tblGrid>
                <a:gridCol w="3321085">
                  <a:extLst>
                    <a:ext uri="{9D8B030D-6E8A-4147-A177-3AD203B41FA5}">
                      <a16:colId xmlns:a16="http://schemas.microsoft.com/office/drawing/2014/main" val="939760562"/>
                    </a:ext>
                  </a:extLst>
                </a:gridCol>
                <a:gridCol w="2637800">
                  <a:extLst>
                    <a:ext uri="{9D8B030D-6E8A-4147-A177-3AD203B41FA5}">
                      <a16:colId xmlns:a16="http://schemas.microsoft.com/office/drawing/2014/main" val="3806944563"/>
                    </a:ext>
                  </a:extLst>
                </a:gridCol>
                <a:gridCol w="2637800">
                  <a:extLst>
                    <a:ext uri="{9D8B030D-6E8A-4147-A177-3AD203B41FA5}">
                      <a16:colId xmlns:a16="http://schemas.microsoft.com/office/drawing/2014/main" val="1425107909"/>
                    </a:ext>
                  </a:extLst>
                </a:gridCol>
                <a:gridCol w="2637800">
                  <a:extLst>
                    <a:ext uri="{9D8B030D-6E8A-4147-A177-3AD203B41FA5}">
                      <a16:colId xmlns:a16="http://schemas.microsoft.com/office/drawing/2014/main" val="2133255974"/>
                    </a:ext>
                  </a:extLst>
                </a:gridCol>
              </a:tblGrid>
              <a:tr h="308408">
                <a:tc>
                  <a:txBody>
                    <a:bodyPr/>
                    <a:lstStyle/>
                    <a:p>
                      <a:pPr algn="ctr" fontAlgn="ctr"/>
                      <a:r>
                        <a:rPr lang="en-IN" sz="1300" b="1" i="0" u="none" strike="noStrike">
                          <a:solidFill>
                            <a:srgbClr val="000000"/>
                          </a:solidFill>
                          <a:effectLst/>
                          <a:latin typeface="Calibri" panose="020F0502020204030204" pitchFamily="34" charset="0"/>
                        </a:rPr>
                        <a:t>Features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300" b="1" i="0" u="none" strike="noStrike" dirty="0">
                          <a:solidFill>
                            <a:srgbClr val="000000"/>
                          </a:solidFill>
                          <a:effectLst/>
                          <a:latin typeface="Calibri" panose="020F0502020204030204" pitchFamily="34" charset="0"/>
                        </a:rPr>
                        <a:t>Neuroscore AI </a:t>
                      </a:r>
                      <a:br>
                        <a:rPr lang="en-IN" sz="1300" b="1" i="0" u="none" strike="noStrike" dirty="0">
                          <a:solidFill>
                            <a:srgbClr val="000000"/>
                          </a:solidFill>
                          <a:effectLst/>
                          <a:latin typeface="Calibri" panose="020F0502020204030204" pitchFamily="34" charset="0"/>
                        </a:rPr>
                      </a:br>
                      <a:r>
                        <a:rPr lang="en-IN" sz="1300" b="1" i="0" u="none" strike="noStrike" dirty="0">
                          <a:solidFill>
                            <a:srgbClr val="000000"/>
                          </a:solidFill>
                          <a:effectLst/>
                          <a:latin typeface="Calibri" panose="020F0502020204030204" pitchFamily="34" charset="0"/>
                        </a:rPr>
                        <a:t>(Datacore Consultants)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300" b="1" i="0" u="none" strike="noStrike">
                          <a:solidFill>
                            <a:srgbClr val="000000"/>
                          </a:solidFill>
                          <a:effectLst/>
                          <a:latin typeface="Calibri" panose="020F0502020204030204" pitchFamily="34" charset="0"/>
                        </a:rPr>
                        <a:t>Competitors in India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300" b="1" i="0" u="none" strike="noStrike" dirty="0">
                          <a:solidFill>
                            <a:srgbClr val="000000"/>
                          </a:solidFill>
                          <a:effectLst/>
                          <a:latin typeface="Calibri" panose="020F0502020204030204" pitchFamily="34" charset="0"/>
                        </a:rPr>
                        <a:t>Competitors in US / UK / UAE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28679697"/>
                  </a:ext>
                </a:extLst>
              </a:tr>
              <a:tr h="246726">
                <a:tc>
                  <a:txBody>
                    <a:bodyPr/>
                    <a:lstStyle/>
                    <a:p>
                      <a:pPr algn="ctr" fontAlgn="ctr"/>
                      <a:r>
                        <a:rPr lang="en-IN" sz="1200" b="1" i="0" u="none" strike="noStrike" dirty="0">
                          <a:solidFill>
                            <a:srgbClr val="000000"/>
                          </a:solidFill>
                          <a:effectLst/>
                          <a:latin typeface="Calibri" panose="020F0502020204030204" pitchFamily="34" charset="0"/>
                        </a:rPr>
                        <a:t>Multiple Database Integration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200" b="0" i="0" u="none" strike="noStrike" dirty="0">
                          <a:solidFill>
                            <a:srgbClr val="000000"/>
                          </a:solidFill>
                          <a:effectLst/>
                          <a:latin typeface="Calibri" panose="020F0502020204030204" pitchFamily="34" charset="0"/>
                        </a:rPr>
                        <a:t>Yes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ctr" fontAlgn="b"/>
                      <a:r>
                        <a:rPr lang="en-IN" sz="1200" b="0" i="0" u="none" strike="noStrike">
                          <a:solidFill>
                            <a:srgbClr val="000000"/>
                          </a:solidFill>
                          <a:effectLst/>
                          <a:latin typeface="Calibri" panose="020F0502020204030204" pitchFamily="34" charset="0"/>
                        </a:rPr>
                        <a:t>No (Only csv supported)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ctr" fontAlgn="b"/>
                      <a:r>
                        <a:rPr lang="en-IN" sz="1200" b="0" i="0" u="none" strike="noStrike" dirty="0">
                          <a:solidFill>
                            <a:srgbClr val="000000"/>
                          </a:solidFill>
                          <a:effectLst/>
                          <a:latin typeface="Calibri" panose="020F0502020204030204" pitchFamily="34" charset="0"/>
                        </a:rPr>
                        <a:t>No</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3233592301"/>
                  </a:ext>
                </a:extLst>
              </a:tr>
              <a:tr h="246726">
                <a:tc>
                  <a:txBody>
                    <a:bodyPr/>
                    <a:lstStyle/>
                    <a:p>
                      <a:pPr algn="ctr" fontAlgn="ctr"/>
                      <a:r>
                        <a:rPr lang="en-IN" sz="1200" b="1" i="0" u="none" strike="noStrike">
                          <a:solidFill>
                            <a:srgbClr val="000000"/>
                          </a:solidFill>
                          <a:effectLst/>
                          <a:latin typeface="Calibri" panose="020F0502020204030204" pitchFamily="34" charset="0"/>
                        </a:rPr>
                        <a:t>Versatile Model Building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200" b="0" i="0" u="none" strike="noStrike" dirty="0">
                          <a:solidFill>
                            <a:srgbClr val="000000"/>
                          </a:solidFill>
                          <a:effectLst/>
                          <a:latin typeface="Calibri" panose="020F0502020204030204" pitchFamily="34" charset="0"/>
                        </a:rPr>
                        <a:t>Yes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ctr" fontAlgn="b"/>
                      <a:r>
                        <a:rPr lang="en-IN" sz="1200" b="0" i="0" u="none" strike="noStrike" dirty="0">
                          <a:solidFill>
                            <a:srgbClr val="000000"/>
                          </a:solidFill>
                          <a:effectLst/>
                          <a:latin typeface="Calibri" panose="020F0502020204030204" pitchFamily="34" charset="0"/>
                        </a:rPr>
                        <a:t>Yes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ctr" fontAlgn="b"/>
                      <a:r>
                        <a:rPr lang="en-IN" sz="1200" b="0" i="0" u="none" strike="noStrike" dirty="0">
                          <a:solidFill>
                            <a:srgbClr val="000000"/>
                          </a:solidFill>
                          <a:effectLst/>
                          <a:latin typeface="Calibri" panose="020F0502020204030204" pitchFamily="34" charset="0"/>
                        </a:rPr>
                        <a:t>Yes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917433062"/>
                  </a:ext>
                </a:extLst>
              </a:tr>
              <a:tr h="246726">
                <a:tc>
                  <a:txBody>
                    <a:bodyPr/>
                    <a:lstStyle/>
                    <a:p>
                      <a:pPr algn="ctr" fontAlgn="ctr"/>
                      <a:r>
                        <a:rPr lang="en-IN" sz="1200" b="1" i="0" u="none" strike="noStrike">
                          <a:solidFill>
                            <a:srgbClr val="000000"/>
                          </a:solidFill>
                          <a:effectLst/>
                          <a:latin typeface="Calibri" panose="020F0502020204030204" pitchFamily="34" charset="0"/>
                        </a:rPr>
                        <a:t>Quick vs Customized Method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200" b="0" i="0" u="none" strike="noStrike" dirty="0">
                          <a:solidFill>
                            <a:srgbClr val="000000"/>
                          </a:solidFill>
                          <a:effectLst/>
                          <a:latin typeface="Calibri" panose="020F0502020204030204" pitchFamily="34" charset="0"/>
                        </a:rPr>
                        <a:t>Yes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ctr" fontAlgn="b"/>
                      <a:r>
                        <a:rPr lang="en-IN" sz="1200" b="0" i="0" u="none" strike="noStrike" dirty="0">
                          <a:solidFill>
                            <a:srgbClr val="000000"/>
                          </a:solidFill>
                          <a:effectLst/>
                          <a:latin typeface="Calibri" panose="020F0502020204030204" pitchFamily="34" charset="0"/>
                        </a:rPr>
                        <a:t>No</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ctr" fontAlgn="b"/>
                      <a:r>
                        <a:rPr lang="en-IN" sz="1200" b="0" i="0" u="none" strike="noStrike" dirty="0">
                          <a:solidFill>
                            <a:srgbClr val="000000"/>
                          </a:solidFill>
                          <a:effectLst/>
                          <a:latin typeface="Calibri" panose="020F0502020204030204" pitchFamily="34" charset="0"/>
                        </a:rPr>
                        <a:t>No</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3200355771"/>
                  </a:ext>
                </a:extLst>
              </a:tr>
              <a:tr h="246726">
                <a:tc>
                  <a:txBody>
                    <a:bodyPr/>
                    <a:lstStyle/>
                    <a:p>
                      <a:pPr algn="ctr" fontAlgn="ctr"/>
                      <a:r>
                        <a:rPr lang="en-IN" sz="1200" b="1" i="0" u="none" strike="noStrike" dirty="0">
                          <a:solidFill>
                            <a:srgbClr val="000000"/>
                          </a:solidFill>
                          <a:effectLst/>
                          <a:latin typeface="Calibri" panose="020F0502020204030204" pitchFamily="34" charset="0"/>
                        </a:rPr>
                        <a:t>No Code / Zero Code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200" b="0" i="0" u="none" strike="noStrike" dirty="0">
                          <a:solidFill>
                            <a:srgbClr val="000000"/>
                          </a:solidFill>
                          <a:effectLst/>
                          <a:latin typeface="Calibri" panose="020F0502020204030204" pitchFamily="34" charset="0"/>
                        </a:rPr>
                        <a:t>Yes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ctr" fontAlgn="b"/>
                      <a:r>
                        <a:rPr lang="en-IN" sz="1200" b="0" i="0" u="none" strike="noStrike" dirty="0">
                          <a:solidFill>
                            <a:srgbClr val="000000"/>
                          </a:solidFill>
                          <a:effectLst/>
                          <a:latin typeface="Calibri" panose="020F0502020204030204" pitchFamily="34" charset="0"/>
                        </a:rPr>
                        <a:t>Yes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ctr" fontAlgn="b"/>
                      <a:r>
                        <a:rPr lang="en-IN" sz="1200" b="0" i="0" u="none" strike="noStrike" dirty="0">
                          <a:solidFill>
                            <a:srgbClr val="000000"/>
                          </a:solidFill>
                          <a:effectLst/>
                          <a:latin typeface="Calibri" panose="020F0502020204030204" pitchFamily="34" charset="0"/>
                        </a:rPr>
                        <a:t>Yes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718901731"/>
                  </a:ext>
                </a:extLst>
              </a:tr>
              <a:tr h="246726">
                <a:tc>
                  <a:txBody>
                    <a:bodyPr/>
                    <a:lstStyle/>
                    <a:p>
                      <a:pPr algn="ctr" fontAlgn="ctr"/>
                      <a:r>
                        <a:rPr lang="en-IN" sz="1200" b="1" i="0" u="none" strike="noStrike">
                          <a:solidFill>
                            <a:srgbClr val="000000"/>
                          </a:solidFill>
                          <a:effectLst/>
                          <a:latin typeface="Calibri" panose="020F0502020204030204" pitchFamily="34" charset="0"/>
                        </a:rPr>
                        <a:t>Model Monitoring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200" b="0" i="0" u="none" strike="noStrike">
                          <a:solidFill>
                            <a:srgbClr val="000000"/>
                          </a:solidFill>
                          <a:effectLst/>
                          <a:latin typeface="Calibri" panose="020F0502020204030204" pitchFamily="34" charset="0"/>
                        </a:rPr>
                        <a:t>Yes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ctr" fontAlgn="b"/>
                      <a:r>
                        <a:rPr lang="en-IN" sz="1200" b="0" i="0" u="none" strike="noStrike" dirty="0">
                          <a:solidFill>
                            <a:srgbClr val="000000"/>
                          </a:solidFill>
                          <a:effectLst/>
                          <a:latin typeface="Calibri" panose="020F0502020204030204" pitchFamily="34" charset="0"/>
                        </a:rPr>
                        <a:t>No</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ctr" fontAlgn="b"/>
                      <a:r>
                        <a:rPr lang="en-IN" sz="1200" b="0" i="0" u="none" strike="noStrike" dirty="0">
                          <a:solidFill>
                            <a:srgbClr val="000000"/>
                          </a:solidFill>
                          <a:effectLst/>
                          <a:latin typeface="Calibri" panose="020F0502020204030204" pitchFamily="34" charset="0"/>
                        </a:rPr>
                        <a:t>Yes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801466236"/>
                  </a:ext>
                </a:extLst>
              </a:tr>
              <a:tr h="246726">
                <a:tc>
                  <a:txBody>
                    <a:bodyPr/>
                    <a:lstStyle/>
                    <a:p>
                      <a:pPr algn="ctr" fontAlgn="ctr"/>
                      <a:r>
                        <a:rPr lang="en-IN" sz="1200" b="1" i="0" u="none" strike="noStrike">
                          <a:solidFill>
                            <a:srgbClr val="000000"/>
                          </a:solidFill>
                          <a:effectLst/>
                          <a:latin typeface="Calibri" panose="020F0502020204030204" pitchFamily="34" charset="0"/>
                        </a:rPr>
                        <a:t>Continuous Learning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200" b="0" i="0" u="none" strike="noStrike" dirty="0">
                          <a:solidFill>
                            <a:srgbClr val="000000"/>
                          </a:solidFill>
                          <a:effectLst/>
                          <a:latin typeface="Calibri" panose="020F0502020204030204" pitchFamily="34" charset="0"/>
                        </a:rPr>
                        <a:t>Yes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ctr" fontAlgn="b"/>
                      <a:r>
                        <a:rPr lang="en-IN" sz="1200" b="0" i="0" u="none" strike="noStrike" dirty="0">
                          <a:solidFill>
                            <a:srgbClr val="000000"/>
                          </a:solidFill>
                          <a:effectLst/>
                          <a:latin typeface="Calibri" panose="020F0502020204030204" pitchFamily="34" charset="0"/>
                        </a:rPr>
                        <a:t>No</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ctr" fontAlgn="b"/>
                      <a:r>
                        <a:rPr lang="en-IN" sz="1200" b="0" i="0" u="none" strike="noStrike" dirty="0">
                          <a:solidFill>
                            <a:srgbClr val="000000"/>
                          </a:solidFill>
                          <a:effectLst/>
                          <a:latin typeface="Calibri" panose="020F0502020204030204" pitchFamily="34" charset="0"/>
                        </a:rPr>
                        <a:t>Yes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109521611"/>
                  </a:ext>
                </a:extLst>
              </a:tr>
              <a:tr h="246726">
                <a:tc>
                  <a:txBody>
                    <a:bodyPr/>
                    <a:lstStyle/>
                    <a:p>
                      <a:pPr algn="ctr" fontAlgn="ctr"/>
                      <a:r>
                        <a:rPr lang="en-IN" sz="1200" b="1" i="0" u="none" strike="noStrike">
                          <a:solidFill>
                            <a:srgbClr val="000000"/>
                          </a:solidFill>
                          <a:effectLst/>
                          <a:latin typeface="Calibri" panose="020F0502020204030204" pitchFamily="34" charset="0"/>
                        </a:rPr>
                        <a:t>Data Drift and Alert systems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200" b="0" i="0" u="none" strike="noStrike" dirty="0">
                          <a:solidFill>
                            <a:srgbClr val="000000"/>
                          </a:solidFill>
                          <a:effectLst/>
                          <a:latin typeface="Calibri" panose="020F0502020204030204" pitchFamily="34" charset="0"/>
                        </a:rPr>
                        <a:t>Yes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ctr" fontAlgn="b"/>
                      <a:r>
                        <a:rPr lang="en-IN" sz="1200" b="0" i="0" u="none" strike="noStrike" dirty="0">
                          <a:solidFill>
                            <a:srgbClr val="000000"/>
                          </a:solidFill>
                          <a:effectLst/>
                          <a:latin typeface="Calibri" panose="020F0502020204030204" pitchFamily="34" charset="0"/>
                        </a:rPr>
                        <a:t>No</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ctr" fontAlgn="b"/>
                      <a:r>
                        <a:rPr lang="en-IN" sz="1200" b="0" i="0" u="none" strike="noStrike" dirty="0">
                          <a:solidFill>
                            <a:srgbClr val="000000"/>
                          </a:solidFill>
                          <a:effectLst/>
                          <a:latin typeface="Calibri" panose="020F0502020204030204" pitchFamily="34" charset="0"/>
                        </a:rPr>
                        <a:t>No</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475517760"/>
                  </a:ext>
                </a:extLst>
              </a:tr>
              <a:tr h="246726">
                <a:tc>
                  <a:txBody>
                    <a:bodyPr/>
                    <a:lstStyle/>
                    <a:p>
                      <a:pPr algn="ctr" fontAlgn="ctr"/>
                      <a:r>
                        <a:rPr lang="en-IN" sz="1200" b="1" i="0" u="none" strike="noStrike" dirty="0">
                          <a:solidFill>
                            <a:srgbClr val="000000"/>
                          </a:solidFill>
                          <a:effectLst/>
                          <a:latin typeface="Calibri" panose="020F0502020204030204" pitchFamily="34" charset="0"/>
                        </a:rPr>
                        <a:t>Performance Dashboard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200" b="0" i="0" u="none" strike="noStrike">
                          <a:solidFill>
                            <a:srgbClr val="000000"/>
                          </a:solidFill>
                          <a:effectLst/>
                          <a:latin typeface="Calibri" panose="020F0502020204030204" pitchFamily="34" charset="0"/>
                        </a:rPr>
                        <a:t>Yes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ctr" fontAlgn="b"/>
                      <a:r>
                        <a:rPr lang="en-IN" sz="1200" b="0" i="0" u="none" strike="noStrike" dirty="0">
                          <a:solidFill>
                            <a:srgbClr val="000000"/>
                          </a:solidFill>
                          <a:effectLst/>
                          <a:latin typeface="Calibri" panose="020F0502020204030204" pitchFamily="34" charset="0"/>
                        </a:rPr>
                        <a:t>Yes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ctr" fontAlgn="b"/>
                      <a:r>
                        <a:rPr lang="en-IN" sz="1200" b="0" i="0" u="none" strike="noStrike" dirty="0">
                          <a:solidFill>
                            <a:srgbClr val="000000"/>
                          </a:solidFill>
                          <a:effectLst/>
                          <a:latin typeface="Calibri" panose="020F0502020204030204" pitchFamily="34" charset="0"/>
                        </a:rPr>
                        <a:t>Yes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524657669"/>
                  </a:ext>
                </a:extLst>
              </a:tr>
              <a:tr h="246726">
                <a:tc>
                  <a:txBody>
                    <a:bodyPr/>
                    <a:lstStyle/>
                    <a:p>
                      <a:pPr algn="ctr" fontAlgn="ctr"/>
                      <a:r>
                        <a:rPr lang="en-IN" sz="1200" b="1" i="0" u="none" strike="noStrike">
                          <a:solidFill>
                            <a:srgbClr val="000000"/>
                          </a:solidFill>
                          <a:effectLst/>
                          <a:latin typeface="Calibri" panose="020F0502020204030204" pitchFamily="34" charset="0"/>
                        </a:rPr>
                        <a:t>Detailed Evaluations Reports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200" b="0" i="0" u="none" strike="noStrike" dirty="0">
                          <a:solidFill>
                            <a:srgbClr val="000000"/>
                          </a:solidFill>
                          <a:effectLst/>
                          <a:latin typeface="Calibri" panose="020F0502020204030204" pitchFamily="34" charset="0"/>
                        </a:rPr>
                        <a:t>Yes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ctr" fontAlgn="b"/>
                      <a:r>
                        <a:rPr lang="en-IN" sz="1200" b="0" i="0" u="none" strike="noStrike" dirty="0">
                          <a:solidFill>
                            <a:srgbClr val="000000"/>
                          </a:solidFill>
                          <a:effectLst/>
                          <a:latin typeface="Calibri" panose="020F0502020204030204" pitchFamily="34" charset="0"/>
                        </a:rPr>
                        <a:t>Yes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ctr" fontAlgn="b"/>
                      <a:r>
                        <a:rPr lang="en-IN" sz="1200" b="0" i="0" u="none" strike="noStrike" dirty="0">
                          <a:solidFill>
                            <a:srgbClr val="000000"/>
                          </a:solidFill>
                          <a:effectLst/>
                          <a:latin typeface="Calibri" panose="020F0502020204030204" pitchFamily="34" charset="0"/>
                        </a:rPr>
                        <a:t>No</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4261460547"/>
                  </a:ext>
                </a:extLst>
              </a:tr>
              <a:tr h="246726">
                <a:tc>
                  <a:txBody>
                    <a:bodyPr/>
                    <a:lstStyle/>
                    <a:p>
                      <a:pPr algn="ctr" fontAlgn="ctr"/>
                      <a:r>
                        <a:rPr lang="en-IN" sz="1200" b="1" i="0" u="none" strike="noStrike" dirty="0">
                          <a:solidFill>
                            <a:srgbClr val="000000"/>
                          </a:solidFill>
                          <a:effectLst/>
                          <a:latin typeface="Calibri" panose="020F0502020204030204" pitchFamily="34" charset="0"/>
                        </a:rPr>
                        <a:t>A/B Testing for Campaigns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200" b="0" i="0" u="none" strike="noStrike" dirty="0">
                          <a:solidFill>
                            <a:srgbClr val="000000"/>
                          </a:solidFill>
                          <a:effectLst/>
                          <a:latin typeface="Calibri" panose="020F0502020204030204" pitchFamily="34" charset="0"/>
                        </a:rPr>
                        <a:t>Yes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ctr" fontAlgn="b"/>
                      <a:r>
                        <a:rPr lang="en-IN" sz="1200" b="0" i="0" u="none" strike="noStrike" dirty="0">
                          <a:solidFill>
                            <a:srgbClr val="000000"/>
                          </a:solidFill>
                          <a:effectLst/>
                          <a:latin typeface="Calibri" panose="020F0502020204030204" pitchFamily="34" charset="0"/>
                        </a:rPr>
                        <a:t>Manual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ctr" fontAlgn="b"/>
                      <a:r>
                        <a:rPr lang="en-IN" sz="1200" b="0" i="0" u="none" strike="noStrike" dirty="0">
                          <a:solidFill>
                            <a:srgbClr val="000000"/>
                          </a:solidFill>
                          <a:effectLst/>
                          <a:latin typeface="Calibri" panose="020F0502020204030204" pitchFamily="34" charset="0"/>
                        </a:rPr>
                        <a:t>Manual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314780117"/>
                  </a:ext>
                </a:extLst>
              </a:tr>
              <a:tr h="493452">
                <a:tc>
                  <a:txBody>
                    <a:bodyPr/>
                    <a:lstStyle/>
                    <a:p>
                      <a:pPr algn="ctr" fontAlgn="ctr"/>
                      <a:r>
                        <a:rPr lang="en-US" sz="1200" b="1" i="0" u="none" strike="noStrike" dirty="0">
                          <a:solidFill>
                            <a:srgbClr val="000000"/>
                          </a:solidFill>
                          <a:effectLst/>
                          <a:latin typeface="Calibri" panose="020F0502020204030204" pitchFamily="34" charset="0"/>
                        </a:rPr>
                        <a:t>Level of Reduced Data Scientist dependencies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200" b="0" i="0" u="none" strike="noStrike" dirty="0">
                          <a:solidFill>
                            <a:srgbClr val="000000"/>
                          </a:solidFill>
                          <a:effectLst/>
                          <a:latin typeface="Calibri" panose="020F0502020204030204" pitchFamily="34" charset="0"/>
                        </a:rPr>
                        <a:t>High</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ctr" fontAlgn="b"/>
                      <a:r>
                        <a:rPr lang="en-IN" sz="1200" b="0" i="0" u="none" strike="noStrike" dirty="0">
                          <a:solidFill>
                            <a:srgbClr val="000000"/>
                          </a:solidFill>
                          <a:effectLst/>
                          <a:latin typeface="Calibri" panose="020F0502020204030204" pitchFamily="34" charset="0"/>
                        </a:rPr>
                        <a:t>Low</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ctr" fontAlgn="b"/>
                      <a:r>
                        <a:rPr lang="en-IN" sz="1200" b="0" i="0" u="none" strike="noStrike" dirty="0">
                          <a:solidFill>
                            <a:srgbClr val="000000"/>
                          </a:solidFill>
                          <a:effectLst/>
                          <a:latin typeface="Calibri" panose="020F0502020204030204" pitchFamily="34" charset="0"/>
                        </a:rPr>
                        <a:t>Medium</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4093481866"/>
                  </a:ext>
                </a:extLst>
              </a:tr>
              <a:tr h="246726">
                <a:tc>
                  <a:txBody>
                    <a:bodyPr/>
                    <a:lstStyle/>
                    <a:p>
                      <a:pPr algn="ctr" fontAlgn="ctr"/>
                      <a:r>
                        <a:rPr lang="en-IN" sz="1200" b="1" i="0" u="none" strike="noStrike" dirty="0">
                          <a:solidFill>
                            <a:srgbClr val="000000"/>
                          </a:solidFill>
                          <a:effectLst/>
                          <a:latin typeface="Calibri" panose="020F0502020204030204" pitchFamily="34" charset="0"/>
                        </a:rPr>
                        <a:t>Average Enterprise Cost (Annual)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200" b="0" i="0" u="none" strike="noStrike" dirty="0">
                          <a:solidFill>
                            <a:srgbClr val="000000"/>
                          </a:solidFill>
                          <a:effectLst/>
                          <a:latin typeface="Calibri" panose="020F0502020204030204" pitchFamily="34" charset="0"/>
                        </a:rPr>
                        <a:t>$50,000 per user id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ctr" fontAlgn="b"/>
                      <a:r>
                        <a:rPr lang="en-IN" sz="1200" b="0" i="0" u="none" strike="noStrike" dirty="0">
                          <a:solidFill>
                            <a:srgbClr val="000000"/>
                          </a:solidFill>
                          <a:effectLst/>
                          <a:latin typeface="Calibri" panose="020F0502020204030204" pitchFamily="34" charset="0"/>
                        </a:rPr>
                        <a:t>$3,00,000 per user id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ctr" fontAlgn="b"/>
                      <a:r>
                        <a:rPr lang="en-IN" sz="1200" b="0" i="0" u="none" strike="noStrike" dirty="0">
                          <a:solidFill>
                            <a:srgbClr val="000000"/>
                          </a:solidFill>
                          <a:effectLst/>
                          <a:latin typeface="Calibri" panose="020F0502020204030204" pitchFamily="34" charset="0"/>
                        </a:rPr>
                        <a:t>$5,00,000 per user id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526612921"/>
                  </a:ext>
                </a:extLst>
              </a:tr>
              <a:tr h="246726">
                <a:tc>
                  <a:txBody>
                    <a:bodyPr/>
                    <a:lstStyle/>
                    <a:p>
                      <a:pPr algn="ctr" fontAlgn="ctr"/>
                      <a:r>
                        <a:rPr lang="en-US" sz="1200" b="1" i="0" u="none" strike="noStrike" dirty="0">
                          <a:solidFill>
                            <a:srgbClr val="000000"/>
                          </a:solidFill>
                          <a:effectLst/>
                          <a:latin typeface="Calibri" panose="020F0502020204030204" pitchFamily="34" charset="0"/>
                        </a:rPr>
                        <a:t>Model Data Row Count (Max)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dirty="0">
                          <a:solidFill>
                            <a:srgbClr val="000000"/>
                          </a:solidFill>
                          <a:effectLst/>
                          <a:latin typeface="Calibri" panose="020F0502020204030204" pitchFamily="34" charset="0"/>
                        </a:rPr>
                        <a:t>Unlimited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ctr" fontAlgn="b"/>
                      <a:r>
                        <a:rPr lang="en-IN" sz="1200" b="0" i="0" u="none" strike="noStrike" dirty="0">
                          <a:solidFill>
                            <a:srgbClr val="000000"/>
                          </a:solidFill>
                          <a:effectLst/>
                          <a:latin typeface="Calibri" panose="020F0502020204030204" pitchFamily="34" charset="0"/>
                        </a:rPr>
                        <a:t>1M</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ctr" fontAlgn="b"/>
                      <a:r>
                        <a:rPr lang="en-IN" sz="1200" b="0" i="0" u="none" strike="noStrike" dirty="0">
                          <a:solidFill>
                            <a:srgbClr val="000000"/>
                          </a:solidFill>
                          <a:effectLst/>
                          <a:latin typeface="Calibri" panose="020F0502020204030204" pitchFamily="34" charset="0"/>
                        </a:rPr>
                        <a:t>Unlimited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376434069"/>
                  </a:ext>
                </a:extLst>
              </a:tr>
              <a:tr h="246726">
                <a:tc>
                  <a:txBody>
                    <a:bodyPr/>
                    <a:lstStyle/>
                    <a:p>
                      <a:pPr algn="ctr" fontAlgn="ctr"/>
                      <a:r>
                        <a:rPr lang="en-IN" sz="1200" b="1" i="0" u="none" strike="noStrike" dirty="0">
                          <a:solidFill>
                            <a:srgbClr val="000000"/>
                          </a:solidFill>
                          <a:effectLst/>
                          <a:latin typeface="Calibri" panose="020F0502020204030204" pitchFamily="34" charset="0"/>
                        </a:rPr>
                        <a:t>Predictions Count (Max)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dirty="0">
                          <a:solidFill>
                            <a:srgbClr val="000000"/>
                          </a:solidFill>
                          <a:effectLst/>
                          <a:latin typeface="Calibri" panose="020F0502020204030204" pitchFamily="34" charset="0"/>
                        </a:rPr>
                        <a:t>Unlimited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ctr" fontAlgn="b"/>
                      <a:r>
                        <a:rPr lang="en-IN" sz="1200" b="0" i="0" u="none" strike="noStrike" dirty="0">
                          <a:solidFill>
                            <a:srgbClr val="000000"/>
                          </a:solidFill>
                          <a:effectLst/>
                          <a:latin typeface="Calibri" panose="020F0502020204030204" pitchFamily="34" charset="0"/>
                        </a:rPr>
                        <a:t>5M</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ctr" fontAlgn="b"/>
                      <a:r>
                        <a:rPr lang="en-IN" sz="1200" b="0" i="0" u="none" strike="noStrike" dirty="0">
                          <a:solidFill>
                            <a:srgbClr val="000000"/>
                          </a:solidFill>
                          <a:effectLst/>
                          <a:latin typeface="Calibri" panose="020F0502020204030204" pitchFamily="34" charset="0"/>
                        </a:rPr>
                        <a:t>2M</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702798763"/>
                  </a:ext>
                </a:extLst>
              </a:tr>
              <a:tr h="246726">
                <a:tc>
                  <a:txBody>
                    <a:bodyPr/>
                    <a:lstStyle/>
                    <a:p>
                      <a:pPr algn="ctr" fontAlgn="ctr"/>
                      <a:r>
                        <a:rPr lang="en-US" sz="1200" b="1" i="0" u="none" strike="noStrike" dirty="0">
                          <a:solidFill>
                            <a:srgbClr val="000000"/>
                          </a:solidFill>
                          <a:effectLst/>
                          <a:latin typeface="Calibri" panose="020F0502020204030204" pitchFamily="34" charset="0"/>
                        </a:rPr>
                        <a:t>No of active deployed Models (Max)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dirty="0">
                          <a:solidFill>
                            <a:srgbClr val="000000"/>
                          </a:solidFill>
                          <a:effectLst/>
                          <a:latin typeface="Calibri" panose="020F0502020204030204" pitchFamily="34" charset="0"/>
                        </a:rPr>
                        <a:t>Unlimited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ctr" fontAlgn="b"/>
                      <a:r>
                        <a:rPr lang="en-IN" sz="1200" b="0" i="0" u="none" strike="noStrike" dirty="0">
                          <a:solidFill>
                            <a:srgbClr val="000000"/>
                          </a:solidFill>
                          <a:effectLst/>
                          <a:latin typeface="Calibri" panose="020F0502020204030204" pitchFamily="34" charset="0"/>
                        </a:rPr>
                        <a:t>10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ctr" fontAlgn="b"/>
                      <a:r>
                        <a:rPr lang="en-IN" sz="1200" b="0" i="0" u="none" strike="noStrike" dirty="0">
                          <a:solidFill>
                            <a:srgbClr val="000000"/>
                          </a:solidFill>
                          <a:effectLst/>
                          <a:latin typeface="Calibri" panose="020F0502020204030204" pitchFamily="34" charset="0"/>
                        </a:rPr>
                        <a:t>10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633357312"/>
                  </a:ext>
                </a:extLst>
              </a:tr>
            </a:tbl>
          </a:graphicData>
        </a:graphic>
      </p:graphicFrame>
    </p:spTree>
    <p:extLst>
      <p:ext uri="{BB962C8B-B14F-4D97-AF65-F5344CB8AC3E}">
        <p14:creationId xmlns:p14="http://schemas.microsoft.com/office/powerpoint/2010/main" val="988583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E143C1-7E7C-A56B-D00B-A4B73A0AD2C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91A0CC05-BF1C-A39B-1A26-CC60A994AAC1}"/>
              </a:ext>
            </a:extLst>
          </p:cNvPr>
          <p:cNvSpPr/>
          <p:nvPr/>
        </p:nvSpPr>
        <p:spPr>
          <a:xfrm>
            <a:off x="136800" y="6635324"/>
            <a:ext cx="11880000" cy="140677"/>
          </a:xfrm>
          <a:prstGeom prst="rect">
            <a:avLst/>
          </a:prstGeom>
          <a:solidFill>
            <a:srgbClr val="9B845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itle 1">
            <a:extLst>
              <a:ext uri="{FF2B5EF4-FFF2-40B4-BE49-F238E27FC236}">
                <a16:creationId xmlns:a16="http://schemas.microsoft.com/office/drawing/2014/main" id="{DE11D1AE-4266-1E8F-55CF-D83FF2B73215}"/>
              </a:ext>
            </a:extLst>
          </p:cNvPr>
          <p:cNvSpPr txBox="1">
            <a:spLocks/>
          </p:cNvSpPr>
          <p:nvPr/>
        </p:nvSpPr>
        <p:spPr>
          <a:xfrm>
            <a:off x="196757" y="153143"/>
            <a:ext cx="11632223" cy="55983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mn-lt"/>
              </a:rPr>
              <a:t>Case Study</a:t>
            </a:r>
          </a:p>
        </p:txBody>
      </p:sp>
      <p:sp>
        <p:nvSpPr>
          <p:cNvPr id="8" name="Slide Number Placeholder 5">
            <a:extLst>
              <a:ext uri="{FF2B5EF4-FFF2-40B4-BE49-F238E27FC236}">
                <a16:creationId xmlns:a16="http://schemas.microsoft.com/office/drawing/2014/main" id="{49973435-AD6F-EDC9-FE53-B35FA4440357}"/>
              </a:ext>
            </a:extLst>
          </p:cNvPr>
          <p:cNvSpPr>
            <a:spLocks noGrp="1"/>
          </p:cNvSpPr>
          <p:nvPr>
            <p:ph type="sldNum" sz="quarter" idx="12"/>
          </p:nvPr>
        </p:nvSpPr>
        <p:spPr>
          <a:xfrm>
            <a:off x="9243645" y="6635324"/>
            <a:ext cx="2743200" cy="140677"/>
          </a:xfrm>
          <a:prstGeom prst="rect">
            <a:avLst/>
          </a:prstGeom>
          <a:ln>
            <a:noFill/>
          </a:ln>
        </p:spPr>
        <p:txBody>
          <a:bodyPr/>
          <a:lstStyle>
            <a:lvl1pPr>
              <a:defRPr>
                <a:solidFill>
                  <a:schemeClr val="tx1">
                    <a:lumMod val="75000"/>
                    <a:lumOff val="25000"/>
                  </a:schemeClr>
                </a:solidFill>
              </a:defRPr>
            </a:lvl1pPr>
          </a:lstStyle>
          <a:p>
            <a:r>
              <a:rPr lang="en-IN" dirty="0"/>
              <a:t>7</a:t>
            </a:r>
          </a:p>
        </p:txBody>
      </p:sp>
      <p:cxnSp>
        <p:nvCxnSpPr>
          <p:cNvPr id="10" name="Straight Connector 9">
            <a:extLst>
              <a:ext uri="{FF2B5EF4-FFF2-40B4-BE49-F238E27FC236}">
                <a16:creationId xmlns:a16="http://schemas.microsoft.com/office/drawing/2014/main" id="{B7C27D04-6B42-32D6-FBC5-8877EDA08C7C}"/>
              </a:ext>
              <a:ext uri="{C183D7F6-B498-43B3-948B-1728B52AA6E4}">
                <adec:decorative xmlns:adec="http://schemas.microsoft.com/office/drawing/2017/decorative" val="1"/>
              </a:ext>
            </a:extLst>
          </p:cNvPr>
          <p:cNvCxnSpPr>
            <a:cxnSpLocks/>
          </p:cNvCxnSpPr>
          <p:nvPr/>
        </p:nvCxnSpPr>
        <p:spPr>
          <a:xfrm flipV="1">
            <a:off x="135530" y="712981"/>
            <a:ext cx="11880000" cy="12804"/>
          </a:xfrm>
          <a:prstGeom prst="line">
            <a:avLst/>
          </a:prstGeom>
          <a:ln w="28575">
            <a:solidFill>
              <a:srgbClr val="9B8453"/>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083DEF84-F210-6271-22AA-EE5901AC98BF}"/>
              </a:ext>
            </a:extLst>
          </p:cNvPr>
          <p:cNvPicPr>
            <a:picLocks noChangeAspect="1"/>
          </p:cNvPicPr>
          <p:nvPr/>
        </p:nvPicPr>
        <p:blipFill rotWithShape="1">
          <a:blip r:embed="rId2">
            <a:extLst>
              <a:ext uri="{28A0092B-C50C-407E-A947-70E740481C1C}">
                <a14:useLocalDpi xmlns:a14="http://schemas.microsoft.com/office/drawing/2010/main" val="0"/>
              </a:ext>
            </a:extLst>
          </a:blip>
          <a:srcRect r="38960"/>
          <a:stretch/>
        </p:blipFill>
        <p:spPr>
          <a:xfrm>
            <a:off x="10120507" y="81999"/>
            <a:ext cx="1720388" cy="630982"/>
          </a:xfrm>
          <a:prstGeom prst="rect">
            <a:avLst/>
          </a:prstGeom>
        </p:spPr>
      </p:pic>
      <p:sp>
        <p:nvSpPr>
          <p:cNvPr id="5" name="TextBox 4">
            <a:extLst>
              <a:ext uri="{FF2B5EF4-FFF2-40B4-BE49-F238E27FC236}">
                <a16:creationId xmlns:a16="http://schemas.microsoft.com/office/drawing/2014/main" id="{D27BFA29-5FA1-E39F-D44A-FB6BFA56C3D3}"/>
              </a:ext>
            </a:extLst>
          </p:cNvPr>
          <p:cNvSpPr txBox="1"/>
          <p:nvPr/>
        </p:nvSpPr>
        <p:spPr>
          <a:xfrm>
            <a:off x="523783" y="1075478"/>
            <a:ext cx="6081201" cy="707886"/>
          </a:xfrm>
          <a:prstGeom prst="rect">
            <a:avLst/>
          </a:prstGeom>
          <a:noFill/>
        </p:spPr>
        <p:txBody>
          <a:bodyPr wrap="square" rtlCol="0">
            <a:spAutoFit/>
          </a:bodyPr>
          <a:lstStyle/>
          <a:p>
            <a:r>
              <a:rPr lang="en-IN" sz="2000" b="1" dirty="0"/>
              <a:t>Challenges faced by businesses in </a:t>
            </a:r>
            <a:br>
              <a:rPr lang="en-IN" sz="2000" b="1" dirty="0"/>
            </a:br>
            <a:r>
              <a:rPr lang="en-IN" sz="2000" b="1" dirty="0"/>
              <a:t>Business Reporting and Knowledge Transitions</a:t>
            </a:r>
          </a:p>
        </p:txBody>
      </p:sp>
      <p:sp>
        <p:nvSpPr>
          <p:cNvPr id="9" name="TextBox 8">
            <a:extLst>
              <a:ext uri="{FF2B5EF4-FFF2-40B4-BE49-F238E27FC236}">
                <a16:creationId xmlns:a16="http://schemas.microsoft.com/office/drawing/2014/main" id="{2AC46DEE-0601-4709-09FB-CBC2EDBC4AD4}"/>
              </a:ext>
            </a:extLst>
          </p:cNvPr>
          <p:cNvSpPr txBox="1"/>
          <p:nvPr/>
        </p:nvSpPr>
        <p:spPr>
          <a:xfrm>
            <a:off x="523783" y="2016238"/>
            <a:ext cx="5469721"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t>The process for acquiring business reports or numbers typically involves a minimum three-stage approach in most leadership structures. This inherent procedural complexity results in a </a:t>
            </a:r>
            <a:r>
              <a:rPr lang="en-US" sz="1400" u="sng" dirty="0"/>
              <a:t>turnaround time (TAT) of several hours</a:t>
            </a:r>
            <a:r>
              <a:rPr lang="en-US" sz="1400" dirty="0"/>
              <a:t>, even for requests that might be relatively straightforward.</a:t>
            </a:r>
          </a:p>
        </p:txBody>
      </p:sp>
      <p:sp>
        <p:nvSpPr>
          <p:cNvPr id="15" name="TextBox 14">
            <a:extLst>
              <a:ext uri="{FF2B5EF4-FFF2-40B4-BE49-F238E27FC236}">
                <a16:creationId xmlns:a16="http://schemas.microsoft.com/office/drawing/2014/main" id="{008F5976-ED31-C961-F95F-999B402EA3D0}"/>
              </a:ext>
            </a:extLst>
          </p:cNvPr>
          <p:cNvSpPr txBox="1"/>
          <p:nvPr/>
        </p:nvSpPr>
        <p:spPr>
          <a:xfrm>
            <a:off x="523782" y="3361847"/>
            <a:ext cx="5469722"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t>Frequent instances of minor </a:t>
            </a:r>
            <a:r>
              <a:rPr lang="en-US" sz="1400" u="sng" dirty="0"/>
              <a:t>human errors during query formulation</a:t>
            </a:r>
            <a:r>
              <a:rPr lang="en-US" sz="1400" dirty="0"/>
              <a:t> often lead to a cycle of back-and-forth communication for a single report or data request. Such errors result in the sharing of incorrect data, subsequently extending the turnaround time as the need to correct and resend the information arises.</a:t>
            </a:r>
            <a:endParaRPr lang="en-IN" sz="1400" dirty="0"/>
          </a:p>
        </p:txBody>
      </p:sp>
      <p:sp>
        <p:nvSpPr>
          <p:cNvPr id="16" name="TextBox 15">
            <a:extLst>
              <a:ext uri="{FF2B5EF4-FFF2-40B4-BE49-F238E27FC236}">
                <a16:creationId xmlns:a16="http://schemas.microsoft.com/office/drawing/2014/main" id="{B92D5307-B460-0B17-79B1-6FBB9E9CF522}"/>
              </a:ext>
            </a:extLst>
          </p:cNvPr>
          <p:cNvSpPr txBox="1"/>
          <p:nvPr/>
        </p:nvSpPr>
        <p:spPr>
          <a:xfrm>
            <a:off x="523782" y="4784430"/>
            <a:ext cx="5372071"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t>When faced with the task of </a:t>
            </a:r>
            <a:r>
              <a:rPr lang="en-US" sz="1400" u="sng" dirty="0"/>
              <a:t>reviewing and summarizing extensive documentation</a:t>
            </a:r>
            <a:r>
              <a:rPr lang="en-US" sz="1400" dirty="0"/>
              <a:t>, such as research papers, the process becomes markedly time-consuming. Navigating through large volumes of data can take hours or even days, thereby delaying the summarization and any subsequent activities dependent on this information.</a:t>
            </a:r>
            <a:endParaRPr lang="en-IN" sz="1400" dirty="0"/>
          </a:p>
        </p:txBody>
      </p:sp>
      <p:pic>
        <p:nvPicPr>
          <p:cNvPr id="3" name="Picture 2">
            <a:extLst>
              <a:ext uri="{FF2B5EF4-FFF2-40B4-BE49-F238E27FC236}">
                <a16:creationId xmlns:a16="http://schemas.microsoft.com/office/drawing/2014/main" id="{F2E3973E-8E19-8FA4-D2A4-793409E50D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8497" y="873317"/>
            <a:ext cx="2341082" cy="234108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1" name="Picture 10">
            <a:extLst>
              <a:ext uri="{FF2B5EF4-FFF2-40B4-BE49-F238E27FC236}">
                <a16:creationId xmlns:a16="http://schemas.microsoft.com/office/drawing/2014/main" id="{FFAC80DB-7CB6-C98D-F3DD-1A3B062034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3740" y="2512405"/>
            <a:ext cx="2341082" cy="234108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8" name="Picture 17">
            <a:extLst>
              <a:ext uri="{FF2B5EF4-FFF2-40B4-BE49-F238E27FC236}">
                <a16:creationId xmlns:a16="http://schemas.microsoft.com/office/drawing/2014/main" id="{E8ED26B7-3EFA-0367-C2B1-8779F21990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6149" y="4029144"/>
            <a:ext cx="2341083" cy="234108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cxnSp>
        <p:nvCxnSpPr>
          <p:cNvPr id="21" name="Connector: Curved 20">
            <a:extLst>
              <a:ext uri="{FF2B5EF4-FFF2-40B4-BE49-F238E27FC236}">
                <a16:creationId xmlns:a16="http://schemas.microsoft.com/office/drawing/2014/main" id="{62389C7E-97E8-603F-666C-91D89660BAD9}"/>
              </a:ext>
            </a:extLst>
          </p:cNvPr>
          <p:cNvCxnSpPr>
            <a:cxnSpLocks/>
          </p:cNvCxnSpPr>
          <p:nvPr/>
        </p:nvCxnSpPr>
        <p:spPr>
          <a:xfrm>
            <a:off x="8814969" y="1783364"/>
            <a:ext cx="857351" cy="630887"/>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E462E5D4-4BAF-44EC-19AA-886E862D7F25}"/>
              </a:ext>
            </a:extLst>
          </p:cNvPr>
          <p:cNvCxnSpPr>
            <a:cxnSpLocks/>
          </p:cNvCxnSpPr>
          <p:nvPr/>
        </p:nvCxnSpPr>
        <p:spPr>
          <a:xfrm rot="5400000">
            <a:off x="8957448" y="4912721"/>
            <a:ext cx="724260" cy="857351"/>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5A933CE-A199-98F4-06D8-ED411CE83A0B}"/>
              </a:ext>
            </a:extLst>
          </p:cNvPr>
          <p:cNvSpPr txBox="1"/>
          <p:nvPr/>
        </p:nvSpPr>
        <p:spPr>
          <a:xfrm>
            <a:off x="8814969" y="1124365"/>
            <a:ext cx="3025926" cy="523220"/>
          </a:xfrm>
          <a:prstGeom prst="rect">
            <a:avLst/>
          </a:prstGeom>
          <a:noFill/>
        </p:spPr>
        <p:txBody>
          <a:bodyPr wrap="square" rtlCol="0">
            <a:spAutoFit/>
          </a:bodyPr>
          <a:lstStyle/>
          <a:p>
            <a:r>
              <a:rPr lang="en-IN" sz="1400" b="1" dirty="0"/>
              <a:t>Stage 1 : </a:t>
            </a:r>
            <a:r>
              <a:rPr lang="en-IN" sz="1400" dirty="0"/>
              <a:t>CXO requesting a new business KPI report from analyst</a:t>
            </a:r>
          </a:p>
        </p:txBody>
      </p:sp>
      <p:sp>
        <p:nvSpPr>
          <p:cNvPr id="36" name="TextBox 35">
            <a:extLst>
              <a:ext uri="{FF2B5EF4-FFF2-40B4-BE49-F238E27FC236}">
                <a16:creationId xmlns:a16="http://schemas.microsoft.com/office/drawing/2014/main" id="{9F23BD60-B39D-0E84-0EFE-E2C0ED5B2609}"/>
              </a:ext>
            </a:extLst>
          </p:cNvPr>
          <p:cNvSpPr txBox="1"/>
          <p:nvPr/>
        </p:nvSpPr>
        <p:spPr>
          <a:xfrm>
            <a:off x="8890902" y="5979556"/>
            <a:ext cx="2314525" cy="523220"/>
          </a:xfrm>
          <a:prstGeom prst="rect">
            <a:avLst/>
          </a:prstGeom>
          <a:noFill/>
        </p:spPr>
        <p:txBody>
          <a:bodyPr wrap="square" rtlCol="0">
            <a:spAutoFit/>
          </a:bodyPr>
          <a:lstStyle/>
          <a:p>
            <a:r>
              <a:rPr lang="en-IN" sz="1400" b="1" dirty="0"/>
              <a:t>Stage 3 : </a:t>
            </a:r>
            <a:r>
              <a:rPr lang="en-IN" sz="1400" dirty="0"/>
              <a:t>Analyst delivering the report to CXO</a:t>
            </a:r>
          </a:p>
        </p:txBody>
      </p:sp>
      <p:sp>
        <p:nvSpPr>
          <p:cNvPr id="37" name="TextBox 36">
            <a:extLst>
              <a:ext uri="{FF2B5EF4-FFF2-40B4-BE49-F238E27FC236}">
                <a16:creationId xmlns:a16="http://schemas.microsoft.com/office/drawing/2014/main" id="{7F0106AC-3B02-2D12-51BB-48E65E3B0BE2}"/>
              </a:ext>
            </a:extLst>
          </p:cNvPr>
          <p:cNvSpPr txBox="1"/>
          <p:nvPr/>
        </p:nvSpPr>
        <p:spPr>
          <a:xfrm>
            <a:off x="9771022" y="4986209"/>
            <a:ext cx="2244508" cy="738664"/>
          </a:xfrm>
          <a:prstGeom prst="rect">
            <a:avLst/>
          </a:prstGeom>
          <a:noFill/>
        </p:spPr>
        <p:txBody>
          <a:bodyPr wrap="square" rtlCol="0">
            <a:spAutoFit/>
          </a:bodyPr>
          <a:lstStyle/>
          <a:p>
            <a:r>
              <a:rPr lang="en-IN" sz="1400" b="1" dirty="0"/>
              <a:t>Stage 2 : </a:t>
            </a:r>
            <a:r>
              <a:rPr lang="en-IN" sz="1400" dirty="0"/>
              <a:t>Analyst writing queries and generating report</a:t>
            </a:r>
          </a:p>
        </p:txBody>
      </p:sp>
    </p:spTree>
    <p:extLst>
      <p:ext uri="{BB962C8B-B14F-4D97-AF65-F5344CB8AC3E}">
        <p14:creationId xmlns:p14="http://schemas.microsoft.com/office/powerpoint/2010/main" val="3272732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BCED0D-E8DA-AB7C-59FD-3D57F3231888}"/>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7A15A64B-7897-49DF-D505-031A36AD2353}"/>
              </a:ext>
            </a:extLst>
          </p:cNvPr>
          <p:cNvSpPr/>
          <p:nvPr/>
        </p:nvSpPr>
        <p:spPr>
          <a:xfrm>
            <a:off x="136800" y="6635324"/>
            <a:ext cx="11880000" cy="140677"/>
          </a:xfrm>
          <a:prstGeom prst="rect">
            <a:avLst/>
          </a:prstGeom>
          <a:solidFill>
            <a:srgbClr val="9B845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itle 1">
            <a:extLst>
              <a:ext uri="{FF2B5EF4-FFF2-40B4-BE49-F238E27FC236}">
                <a16:creationId xmlns:a16="http://schemas.microsoft.com/office/drawing/2014/main" id="{5749F162-34FB-FFAA-B46F-806652275853}"/>
              </a:ext>
            </a:extLst>
          </p:cNvPr>
          <p:cNvSpPr txBox="1">
            <a:spLocks/>
          </p:cNvSpPr>
          <p:nvPr/>
        </p:nvSpPr>
        <p:spPr>
          <a:xfrm>
            <a:off x="196757" y="153143"/>
            <a:ext cx="11632223" cy="55983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mn-lt"/>
              </a:rPr>
              <a:t>Our Proposed Solution</a:t>
            </a:r>
          </a:p>
        </p:txBody>
      </p:sp>
      <p:sp>
        <p:nvSpPr>
          <p:cNvPr id="8" name="Slide Number Placeholder 5">
            <a:extLst>
              <a:ext uri="{FF2B5EF4-FFF2-40B4-BE49-F238E27FC236}">
                <a16:creationId xmlns:a16="http://schemas.microsoft.com/office/drawing/2014/main" id="{7B21EF3D-592A-D799-7630-C624B17357F7}"/>
              </a:ext>
            </a:extLst>
          </p:cNvPr>
          <p:cNvSpPr>
            <a:spLocks noGrp="1"/>
          </p:cNvSpPr>
          <p:nvPr>
            <p:ph type="sldNum" sz="quarter" idx="12"/>
          </p:nvPr>
        </p:nvSpPr>
        <p:spPr>
          <a:xfrm>
            <a:off x="9243645" y="6635324"/>
            <a:ext cx="2743200" cy="140677"/>
          </a:xfrm>
          <a:prstGeom prst="rect">
            <a:avLst/>
          </a:prstGeom>
          <a:ln>
            <a:noFill/>
          </a:ln>
        </p:spPr>
        <p:txBody>
          <a:bodyPr/>
          <a:lstStyle>
            <a:lvl1pPr>
              <a:defRPr>
                <a:solidFill>
                  <a:schemeClr val="tx1">
                    <a:lumMod val="75000"/>
                    <a:lumOff val="25000"/>
                  </a:schemeClr>
                </a:solidFill>
              </a:defRPr>
            </a:lvl1pPr>
          </a:lstStyle>
          <a:p>
            <a:r>
              <a:rPr lang="en-IN" dirty="0"/>
              <a:t>8</a:t>
            </a:r>
          </a:p>
        </p:txBody>
      </p:sp>
      <p:cxnSp>
        <p:nvCxnSpPr>
          <p:cNvPr id="10" name="Straight Connector 9">
            <a:extLst>
              <a:ext uri="{FF2B5EF4-FFF2-40B4-BE49-F238E27FC236}">
                <a16:creationId xmlns:a16="http://schemas.microsoft.com/office/drawing/2014/main" id="{89B3D463-4DC3-3623-829E-EBCAB8DB21F7}"/>
              </a:ext>
              <a:ext uri="{C183D7F6-B498-43B3-948B-1728B52AA6E4}">
                <adec:decorative xmlns:adec="http://schemas.microsoft.com/office/drawing/2017/decorative" val="1"/>
              </a:ext>
            </a:extLst>
          </p:cNvPr>
          <p:cNvCxnSpPr>
            <a:cxnSpLocks/>
          </p:cNvCxnSpPr>
          <p:nvPr/>
        </p:nvCxnSpPr>
        <p:spPr>
          <a:xfrm flipV="1">
            <a:off x="135530" y="712981"/>
            <a:ext cx="11880000" cy="12804"/>
          </a:xfrm>
          <a:prstGeom prst="line">
            <a:avLst/>
          </a:prstGeom>
          <a:ln w="28575">
            <a:solidFill>
              <a:srgbClr val="9B8453"/>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1CF5F13-456B-EBF2-5742-16926F05485E}"/>
              </a:ext>
            </a:extLst>
          </p:cNvPr>
          <p:cNvPicPr>
            <a:picLocks noChangeAspect="1"/>
          </p:cNvPicPr>
          <p:nvPr/>
        </p:nvPicPr>
        <p:blipFill rotWithShape="1">
          <a:blip r:embed="rId2">
            <a:extLst>
              <a:ext uri="{28A0092B-C50C-407E-A947-70E740481C1C}">
                <a14:useLocalDpi xmlns:a14="http://schemas.microsoft.com/office/drawing/2010/main" val="0"/>
              </a:ext>
            </a:extLst>
          </a:blip>
          <a:srcRect r="38960"/>
          <a:stretch/>
        </p:blipFill>
        <p:spPr>
          <a:xfrm>
            <a:off x="10120507" y="81999"/>
            <a:ext cx="1720388" cy="630982"/>
          </a:xfrm>
          <a:prstGeom prst="rect">
            <a:avLst/>
          </a:prstGeom>
        </p:spPr>
      </p:pic>
      <p:sp>
        <p:nvSpPr>
          <p:cNvPr id="5" name="TextBox 4">
            <a:extLst>
              <a:ext uri="{FF2B5EF4-FFF2-40B4-BE49-F238E27FC236}">
                <a16:creationId xmlns:a16="http://schemas.microsoft.com/office/drawing/2014/main" id="{0217E8E8-329B-BE95-D23A-71D585FD1F33}"/>
              </a:ext>
            </a:extLst>
          </p:cNvPr>
          <p:cNvSpPr txBox="1"/>
          <p:nvPr/>
        </p:nvSpPr>
        <p:spPr>
          <a:xfrm>
            <a:off x="496851" y="996401"/>
            <a:ext cx="5877017" cy="461665"/>
          </a:xfrm>
          <a:prstGeom prst="rect">
            <a:avLst/>
          </a:prstGeom>
          <a:noFill/>
        </p:spPr>
        <p:txBody>
          <a:bodyPr wrap="square" rtlCol="0">
            <a:spAutoFit/>
          </a:bodyPr>
          <a:lstStyle/>
          <a:p>
            <a:r>
              <a:rPr lang="en-IN" sz="2400" b="1" dirty="0"/>
              <a:t>BOOK WORM</a:t>
            </a:r>
          </a:p>
        </p:txBody>
      </p:sp>
      <p:sp>
        <p:nvSpPr>
          <p:cNvPr id="9" name="TextBox 8">
            <a:extLst>
              <a:ext uri="{FF2B5EF4-FFF2-40B4-BE49-F238E27FC236}">
                <a16:creationId xmlns:a16="http://schemas.microsoft.com/office/drawing/2014/main" id="{4207D4A8-1B48-25B7-E0A2-B70817A834AB}"/>
              </a:ext>
            </a:extLst>
          </p:cNvPr>
          <p:cNvSpPr txBox="1"/>
          <p:nvPr/>
        </p:nvSpPr>
        <p:spPr>
          <a:xfrm>
            <a:off x="496851" y="1415182"/>
            <a:ext cx="5877017" cy="307777"/>
          </a:xfrm>
          <a:prstGeom prst="rect">
            <a:avLst/>
          </a:prstGeom>
          <a:noFill/>
        </p:spPr>
        <p:txBody>
          <a:bodyPr wrap="square" rtlCol="0">
            <a:spAutoFit/>
          </a:bodyPr>
          <a:lstStyle/>
          <a:p>
            <a:r>
              <a:rPr lang="en-IN" sz="1400" b="1" dirty="0"/>
              <a:t>An Intelligent Data Companion</a:t>
            </a:r>
          </a:p>
        </p:txBody>
      </p:sp>
      <p:pic>
        <p:nvPicPr>
          <p:cNvPr id="2" name="Graphic 1">
            <a:extLst>
              <a:ext uri="{FF2B5EF4-FFF2-40B4-BE49-F238E27FC236}">
                <a16:creationId xmlns:a16="http://schemas.microsoft.com/office/drawing/2014/main" id="{BE479BEE-268A-1A39-65A0-8313A8919D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12868" y="1113130"/>
            <a:ext cx="5271071" cy="4909814"/>
          </a:xfrm>
          <a:prstGeom prst="rect">
            <a:avLst/>
          </a:prstGeom>
        </p:spPr>
      </p:pic>
      <p:pic>
        <p:nvPicPr>
          <p:cNvPr id="4" name="Graphic 3">
            <a:extLst>
              <a:ext uri="{FF2B5EF4-FFF2-40B4-BE49-F238E27FC236}">
                <a16:creationId xmlns:a16="http://schemas.microsoft.com/office/drawing/2014/main" id="{0367AD44-497D-BB04-EDA8-05B19DD694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6851" y="3082857"/>
            <a:ext cx="1271942" cy="889755"/>
          </a:xfrm>
          <a:prstGeom prst="rect">
            <a:avLst/>
          </a:prstGeom>
        </p:spPr>
      </p:pic>
      <p:sp>
        <p:nvSpPr>
          <p:cNvPr id="12" name="TextBox 11">
            <a:extLst>
              <a:ext uri="{FF2B5EF4-FFF2-40B4-BE49-F238E27FC236}">
                <a16:creationId xmlns:a16="http://schemas.microsoft.com/office/drawing/2014/main" id="{3A469E79-31FA-F09F-59F1-BA074C2119B8}"/>
              </a:ext>
            </a:extLst>
          </p:cNvPr>
          <p:cNvSpPr txBox="1"/>
          <p:nvPr/>
        </p:nvSpPr>
        <p:spPr>
          <a:xfrm>
            <a:off x="1830937" y="3024463"/>
            <a:ext cx="4327207" cy="1200329"/>
          </a:xfrm>
          <a:prstGeom prst="rect">
            <a:avLst/>
          </a:prstGeom>
          <a:noFill/>
        </p:spPr>
        <p:txBody>
          <a:bodyPr wrap="square" rtlCol="0">
            <a:spAutoFit/>
          </a:bodyPr>
          <a:lstStyle/>
          <a:p>
            <a:r>
              <a:rPr lang="en-IN" sz="1200" b="1" u="sng" dirty="0"/>
              <a:t>Intuitive Information Retrieval</a:t>
            </a:r>
          </a:p>
          <a:p>
            <a:r>
              <a:rPr lang="en-US" sz="1200" dirty="0"/>
              <a:t>Acting as a virtual analyst, it takes user requests to fetch data, analyze, and compile reports, streamlining stakeholder serving. It processes user requests, retrieving, analyzing, and compiling reports for enhanced stakeholder communication and decision-making.</a:t>
            </a:r>
            <a:endParaRPr lang="en-IN" sz="1200" dirty="0"/>
          </a:p>
        </p:txBody>
      </p:sp>
      <p:pic>
        <p:nvPicPr>
          <p:cNvPr id="15" name="Graphic 14">
            <a:extLst>
              <a:ext uri="{FF2B5EF4-FFF2-40B4-BE49-F238E27FC236}">
                <a16:creationId xmlns:a16="http://schemas.microsoft.com/office/drawing/2014/main" id="{AB3AD99D-0DE0-DEBE-F978-6C9786EE75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6851" y="2049660"/>
            <a:ext cx="1271942" cy="889756"/>
          </a:xfrm>
          <a:prstGeom prst="rect">
            <a:avLst/>
          </a:prstGeom>
        </p:spPr>
      </p:pic>
      <p:sp>
        <p:nvSpPr>
          <p:cNvPr id="16" name="TextBox 15">
            <a:extLst>
              <a:ext uri="{FF2B5EF4-FFF2-40B4-BE49-F238E27FC236}">
                <a16:creationId xmlns:a16="http://schemas.microsoft.com/office/drawing/2014/main" id="{1A9D4783-398C-54CE-67D0-4E74D1EA2B3B}"/>
              </a:ext>
            </a:extLst>
          </p:cNvPr>
          <p:cNvSpPr txBox="1"/>
          <p:nvPr/>
        </p:nvSpPr>
        <p:spPr>
          <a:xfrm>
            <a:off x="1830937" y="1993576"/>
            <a:ext cx="4327207" cy="830997"/>
          </a:xfrm>
          <a:prstGeom prst="rect">
            <a:avLst/>
          </a:prstGeom>
          <a:noFill/>
        </p:spPr>
        <p:txBody>
          <a:bodyPr wrap="square" rtlCol="0">
            <a:spAutoFit/>
          </a:bodyPr>
          <a:lstStyle/>
          <a:p>
            <a:r>
              <a:rPr lang="en-IN" sz="1200" b="1" u="sng" dirty="0"/>
              <a:t>Eliminating TAT with Advanced LLM Integrations</a:t>
            </a:r>
          </a:p>
          <a:p>
            <a:r>
              <a:rPr lang="en-US" sz="1200" dirty="0"/>
              <a:t>Integrated with complex Large Language Models, Book Worm deeply understands your data, offering precise insights to user queries</a:t>
            </a:r>
            <a:endParaRPr lang="en-IN" sz="1200" dirty="0"/>
          </a:p>
        </p:txBody>
      </p:sp>
      <p:pic>
        <p:nvPicPr>
          <p:cNvPr id="18" name="Graphic 17">
            <a:extLst>
              <a:ext uri="{FF2B5EF4-FFF2-40B4-BE49-F238E27FC236}">
                <a16:creationId xmlns:a16="http://schemas.microsoft.com/office/drawing/2014/main" id="{5E636C14-FFEF-CAD7-CECE-F5C6CE58EB1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8995" y="4313539"/>
            <a:ext cx="1271942" cy="1026699"/>
          </a:xfrm>
          <a:prstGeom prst="rect">
            <a:avLst/>
          </a:prstGeom>
        </p:spPr>
      </p:pic>
      <p:sp>
        <p:nvSpPr>
          <p:cNvPr id="19" name="TextBox 18">
            <a:extLst>
              <a:ext uri="{FF2B5EF4-FFF2-40B4-BE49-F238E27FC236}">
                <a16:creationId xmlns:a16="http://schemas.microsoft.com/office/drawing/2014/main" id="{CF67D570-3661-4B3E-C838-315C33D020C6}"/>
              </a:ext>
            </a:extLst>
          </p:cNvPr>
          <p:cNvSpPr txBox="1"/>
          <p:nvPr/>
        </p:nvSpPr>
        <p:spPr>
          <a:xfrm>
            <a:off x="1830937" y="4339068"/>
            <a:ext cx="4327207" cy="646331"/>
          </a:xfrm>
          <a:prstGeom prst="rect">
            <a:avLst/>
          </a:prstGeom>
          <a:noFill/>
        </p:spPr>
        <p:txBody>
          <a:bodyPr wrap="square" rtlCol="0">
            <a:spAutoFit/>
          </a:bodyPr>
          <a:lstStyle/>
          <a:p>
            <a:r>
              <a:rPr lang="en-IN" sz="1200" b="1" u="sng" dirty="0"/>
              <a:t>Data Security</a:t>
            </a:r>
          </a:p>
          <a:p>
            <a:r>
              <a:rPr lang="en-US" sz="1200" dirty="0"/>
              <a:t>No data is shared externally , ensuring data security and confidentiality.</a:t>
            </a:r>
            <a:endParaRPr lang="en-IN" sz="1200" dirty="0"/>
          </a:p>
        </p:txBody>
      </p:sp>
      <p:sp>
        <p:nvSpPr>
          <p:cNvPr id="21" name="TextBox 20">
            <a:extLst>
              <a:ext uri="{FF2B5EF4-FFF2-40B4-BE49-F238E27FC236}">
                <a16:creationId xmlns:a16="http://schemas.microsoft.com/office/drawing/2014/main" id="{FACD0015-9CB3-157D-E2F0-AF42470E9653}"/>
              </a:ext>
            </a:extLst>
          </p:cNvPr>
          <p:cNvSpPr txBox="1"/>
          <p:nvPr/>
        </p:nvSpPr>
        <p:spPr>
          <a:xfrm>
            <a:off x="1848693" y="5486708"/>
            <a:ext cx="4327207" cy="830997"/>
          </a:xfrm>
          <a:prstGeom prst="rect">
            <a:avLst/>
          </a:prstGeom>
          <a:noFill/>
        </p:spPr>
        <p:txBody>
          <a:bodyPr wrap="square" rtlCol="0">
            <a:spAutoFit/>
          </a:bodyPr>
          <a:lstStyle/>
          <a:p>
            <a:r>
              <a:rPr lang="en-IN" sz="1200" b="1" u="sng" dirty="0"/>
              <a:t>Versatile Data Sources</a:t>
            </a:r>
          </a:p>
          <a:p>
            <a:r>
              <a:rPr lang="en-US" sz="1200" dirty="0"/>
              <a:t>Effortlessly import text data from multiple formats (Text files, Word documents, PDFs, Excel, CSV) and establish direct connections to SQL or Teradata databases.</a:t>
            </a:r>
            <a:endParaRPr lang="en-IN" sz="1200" dirty="0"/>
          </a:p>
        </p:txBody>
      </p:sp>
      <p:pic>
        <p:nvPicPr>
          <p:cNvPr id="23" name="Graphic 22">
            <a:extLst>
              <a:ext uri="{FF2B5EF4-FFF2-40B4-BE49-F238E27FC236}">
                <a16:creationId xmlns:a16="http://schemas.microsoft.com/office/drawing/2014/main" id="{06186831-84BE-DA22-5CDA-D0B442F5D35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1008" y="5455081"/>
            <a:ext cx="1426569" cy="1073433"/>
          </a:xfrm>
          <a:prstGeom prst="rect">
            <a:avLst/>
          </a:prstGeom>
        </p:spPr>
      </p:pic>
    </p:spTree>
    <p:extLst>
      <p:ext uri="{BB962C8B-B14F-4D97-AF65-F5344CB8AC3E}">
        <p14:creationId xmlns:p14="http://schemas.microsoft.com/office/powerpoint/2010/main" val="2203473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50F97-AAD2-10A6-A389-671A71369CC8}"/>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43DB5424-687B-9EBC-F2FD-B7A8E1D7973F}"/>
              </a:ext>
            </a:extLst>
          </p:cNvPr>
          <p:cNvSpPr/>
          <p:nvPr/>
        </p:nvSpPr>
        <p:spPr>
          <a:xfrm>
            <a:off x="136800" y="6635324"/>
            <a:ext cx="11880000" cy="140677"/>
          </a:xfrm>
          <a:prstGeom prst="rect">
            <a:avLst/>
          </a:prstGeom>
          <a:solidFill>
            <a:srgbClr val="9B845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itle 1">
            <a:extLst>
              <a:ext uri="{FF2B5EF4-FFF2-40B4-BE49-F238E27FC236}">
                <a16:creationId xmlns:a16="http://schemas.microsoft.com/office/drawing/2014/main" id="{AAD05A04-6EE4-D486-1C54-2A78F62307AD}"/>
              </a:ext>
            </a:extLst>
          </p:cNvPr>
          <p:cNvSpPr txBox="1">
            <a:spLocks/>
          </p:cNvSpPr>
          <p:nvPr/>
        </p:nvSpPr>
        <p:spPr>
          <a:xfrm>
            <a:off x="196757" y="153143"/>
            <a:ext cx="11632223" cy="55983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mn-lt"/>
              </a:rPr>
              <a:t>Our Advantage over Competitors</a:t>
            </a:r>
          </a:p>
        </p:txBody>
      </p:sp>
      <p:sp>
        <p:nvSpPr>
          <p:cNvPr id="8" name="Slide Number Placeholder 5">
            <a:extLst>
              <a:ext uri="{FF2B5EF4-FFF2-40B4-BE49-F238E27FC236}">
                <a16:creationId xmlns:a16="http://schemas.microsoft.com/office/drawing/2014/main" id="{6C086C7A-4037-A61C-22EB-0428DF8A3B5E}"/>
              </a:ext>
            </a:extLst>
          </p:cNvPr>
          <p:cNvSpPr>
            <a:spLocks noGrp="1"/>
          </p:cNvSpPr>
          <p:nvPr>
            <p:ph type="sldNum" sz="quarter" idx="12"/>
          </p:nvPr>
        </p:nvSpPr>
        <p:spPr>
          <a:xfrm>
            <a:off x="9243645" y="6635324"/>
            <a:ext cx="2743200" cy="140677"/>
          </a:xfrm>
          <a:prstGeom prst="rect">
            <a:avLst/>
          </a:prstGeom>
          <a:ln>
            <a:noFill/>
          </a:ln>
        </p:spPr>
        <p:txBody>
          <a:bodyPr/>
          <a:lstStyle>
            <a:lvl1pPr>
              <a:defRPr>
                <a:solidFill>
                  <a:schemeClr val="tx1">
                    <a:lumMod val="75000"/>
                    <a:lumOff val="25000"/>
                  </a:schemeClr>
                </a:solidFill>
              </a:defRPr>
            </a:lvl1pPr>
          </a:lstStyle>
          <a:p>
            <a:r>
              <a:rPr lang="en-IN" dirty="0"/>
              <a:t>9</a:t>
            </a:r>
          </a:p>
        </p:txBody>
      </p:sp>
      <p:cxnSp>
        <p:nvCxnSpPr>
          <p:cNvPr id="10" name="Straight Connector 9">
            <a:extLst>
              <a:ext uri="{FF2B5EF4-FFF2-40B4-BE49-F238E27FC236}">
                <a16:creationId xmlns:a16="http://schemas.microsoft.com/office/drawing/2014/main" id="{AC51BDD9-F997-D226-1467-E2D2E478F728}"/>
              </a:ext>
              <a:ext uri="{C183D7F6-B498-43B3-948B-1728B52AA6E4}">
                <adec:decorative xmlns:adec="http://schemas.microsoft.com/office/drawing/2017/decorative" val="1"/>
              </a:ext>
            </a:extLst>
          </p:cNvPr>
          <p:cNvCxnSpPr>
            <a:cxnSpLocks/>
          </p:cNvCxnSpPr>
          <p:nvPr/>
        </p:nvCxnSpPr>
        <p:spPr>
          <a:xfrm flipV="1">
            <a:off x="135530" y="712981"/>
            <a:ext cx="11880000" cy="12804"/>
          </a:xfrm>
          <a:prstGeom prst="line">
            <a:avLst/>
          </a:prstGeom>
          <a:ln w="28575">
            <a:solidFill>
              <a:srgbClr val="9B8453"/>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2E463F80-7135-26F7-0DAE-BEEA383B8DDC}"/>
              </a:ext>
            </a:extLst>
          </p:cNvPr>
          <p:cNvPicPr>
            <a:picLocks noChangeAspect="1"/>
          </p:cNvPicPr>
          <p:nvPr/>
        </p:nvPicPr>
        <p:blipFill rotWithShape="1">
          <a:blip r:embed="rId2">
            <a:extLst>
              <a:ext uri="{28A0092B-C50C-407E-A947-70E740481C1C}">
                <a14:useLocalDpi xmlns:a14="http://schemas.microsoft.com/office/drawing/2010/main" val="0"/>
              </a:ext>
            </a:extLst>
          </a:blip>
          <a:srcRect r="38960"/>
          <a:stretch/>
        </p:blipFill>
        <p:spPr>
          <a:xfrm>
            <a:off x="10120507" y="81999"/>
            <a:ext cx="1720388" cy="630982"/>
          </a:xfrm>
          <a:prstGeom prst="rect">
            <a:avLst/>
          </a:prstGeom>
        </p:spPr>
      </p:pic>
      <p:sp>
        <p:nvSpPr>
          <p:cNvPr id="2" name="TextBox 1">
            <a:extLst>
              <a:ext uri="{FF2B5EF4-FFF2-40B4-BE49-F238E27FC236}">
                <a16:creationId xmlns:a16="http://schemas.microsoft.com/office/drawing/2014/main" id="{2D1B4BF0-DD43-AF81-0AD1-6F41609AEBB6}"/>
              </a:ext>
            </a:extLst>
          </p:cNvPr>
          <p:cNvSpPr txBox="1"/>
          <p:nvPr/>
        </p:nvSpPr>
        <p:spPr>
          <a:xfrm>
            <a:off x="496851" y="996401"/>
            <a:ext cx="5877017" cy="461665"/>
          </a:xfrm>
          <a:prstGeom prst="rect">
            <a:avLst/>
          </a:prstGeom>
          <a:noFill/>
        </p:spPr>
        <p:txBody>
          <a:bodyPr wrap="square" rtlCol="0">
            <a:spAutoFit/>
          </a:bodyPr>
          <a:lstStyle/>
          <a:p>
            <a:r>
              <a:rPr lang="en-IN" sz="2400" b="1" dirty="0"/>
              <a:t>BOOK WORM</a:t>
            </a:r>
          </a:p>
        </p:txBody>
      </p:sp>
      <p:sp>
        <p:nvSpPr>
          <p:cNvPr id="3" name="TextBox 2">
            <a:extLst>
              <a:ext uri="{FF2B5EF4-FFF2-40B4-BE49-F238E27FC236}">
                <a16:creationId xmlns:a16="http://schemas.microsoft.com/office/drawing/2014/main" id="{106D8FFA-A04A-AB76-10A7-350DEFAB0C43}"/>
              </a:ext>
            </a:extLst>
          </p:cNvPr>
          <p:cNvSpPr txBox="1"/>
          <p:nvPr/>
        </p:nvSpPr>
        <p:spPr>
          <a:xfrm>
            <a:off x="496851" y="1415182"/>
            <a:ext cx="5877017" cy="307777"/>
          </a:xfrm>
          <a:prstGeom prst="rect">
            <a:avLst/>
          </a:prstGeom>
          <a:noFill/>
        </p:spPr>
        <p:txBody>
          <a:bodyPr wrap="square" rtlCol="0">
            <a:spAutoFit/>
          </a:bodyPr>
          <a:lstStyle/>
          <a:p>
            <a:r>
              <a:rPr lang="en-IN" sz="1400" b="1" dirty="0"/>
              <a:t>An Intelligent Data Companion</a:t>
            </a:r>
          </a:p>
        </p:txBody>
      </p:sp>
      <p:graphicFrame>
        <p:nvGraphicFramePr>
          <p:cNvPr id="4" name="Table 3">
            <a:extLst>
              <a:ext uri="{FF2B5EF4-FFF2-40B4-BE49-F238E27FC236}">
                <a16:creationId xmlns:a16="http://schemas.microsoft.com/office/drawing/2014/main" id="{F969A07A-6036-4013-EA4B-82DDD48967A7}"/>
              </a:ext>
            </a:extLst>
          </p:cNvPr>
          <p:cNvGraphicFramePr>
            <a:graphicFrameLocks noGrp="1"/>
          </p:cNvGraphicFramePr>
          <p:nvPr>
            <p:extLst>
              <p:ext uri="{D42A27DB-BD31-4B8C-83A1-F6EECF244321}">
                <p14:modId xmlns:p14="http://schemas.microsoft.com/office/powerpoint/2010/main" val="513953583"/>
              </p:ext>
            </p:extLst>
          </p:nvPr>
        </p:nvGraphicFramePr>
        <p:xfrm>
          <a:off x="496851" y="1943153"/>
          <a:ext cx="9160831" cy="3713771"/>
        </p:xfrm>
        <a:graphic>
          <a:graphicData uri="http://schemas.openxmlformats.org/drawingml/2006/table">
            <a:tbl>
              <a:tblPr/>
              <a:tblGrid>
                <a:gridCol w="4526273">
                  <a:extLst>
                    <a:ext uri="{9D8B030D-6E8A-4147-A177-3AD203B41FA5}">
                      <a16:colId xmlns:a16="http://schemas.microsoft.com/office/drawing/2014/main" val="3993261282"/>
                    </a:ext>
                  </a:extLst>
                </a:gridCol>
                <a:gridCol w="2317279">
                  <a:extLst>
                    <a:ext uri="{9D8B030D-6E8A-4147-A177-3AD203B41FA5}">
                      <a16:colId xmlns:a16="http://schemas.microsoft.com/office/drawing/2014/main" val="4217334743"/>
                    </a:ext>
                  </a:extLst>
                </a:gridCol>
                <a:gridCol w="2317279">
                  <a:extLst>
                    <a:ext uri="{9D8B030D-6E8A-4147-A177-3AD203B41FA5}">
                      <a16:colId xmlns:a16="http://schemas.microsoft.com/office/drawing/2014/main" val="453282080"/>
                    </a:ext>
                  </a:extLst>
                </a:gridCol>
              </a:tblGrid>
              <a:tr h="378956">
                <a:tc>
                  <a:txBody>
                    <a:bodyPr/>
                    <a:lstStyle/>
                    <a:p>
                      <a:pPr algn="ctr" fontAlgn="ctr"/>
                      <a:r>
                        <a:rPr lang="en-IN" sz="1200" b="1" i="0" u="none" strike="noStrike">
                          <a:solidFill>
                            <a:srgbClr val="000000"/>
                          </a:solidFill>
                          <a:effectLst/>
                          <a:latin typeface="Calibri" panose="020F0502020204030204" pitchFamily="34" charset="0"/>
                        </a:rPr>
                        <a:t>Features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1" i="0" u="none" strike="noStrike">
                          <a:solidFill>
                            <a:srgbClr val="000000"/>
                          </a:solidFill>
                          <a:effectLst/>
                          <a:latin typeface="Calibri" panose="020F0502020204030204" pitchFamily="34" charset="0"/>
                        </a:rPr>
                        <a:t>Book Worm</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1" i="0" u="none" strike="noStrike" dirty="0">
                          <a:solidFill>
                            <a:srgbClr val="000000"/>
                          </a:solidFill>
                          <a:effectLst/>
                          <a:latin typeface="Calibri" panose="020F0502020204030204" pitchFamily="34" charset="0"/>
                        </a:rPr>
                        <a:t>Competitors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6721437"/>
                  </a:ext>
                </a:extLst>
              </a:tr>
              <a:tr h="303165">
                <a:tc>
                  <a:txBody>
                    <a:bodyPr/>
                    <a:lstStyle/>
                    <a:p>
                      <a:pPr algn="ctr" fontAlgn="ctr"/>
                      <a:r>
                        <a:rPr lang="en-IN" sz="1200" b="1" i="0" u="none" strike="noStrike">
                          <a:solidFill>
                            <a:srgbClr val="000000"/>
                          </a:solidFill>
                          <a:effectLst/>
                          <a:latin typeface="Calibri" panose="020F0502020204030204" pitchFamily="34" charset="0"/>
                        </a:rPr>
                        <a:t>Multiple Database Integration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dirty="0">
                          <a:solidFill>
                            <a:srgbClr val="000000"/>
                          </a:solidFill>
                          <a:effectLst/>
                          <a:latin typeface="Calibri" panose="020F0502020204030204" pitchFamily="34" charset="0"/>
                        </a:rPr>
                        <a:t>Yes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ctr" fontAlgn="ctr"/>
                      <a:r>
                        <a:rPr lang="en-IN" sz="1200" b="0" i="0" u="none" strike="noStrike" dirty="0">
                          <a:solidFill>
                            <a:srgbClr val="000000"/>
                          </a:solidFill>
                          <a:effectLst/>
                          <a:latin typeface="Calibri" panose="020F0502020204030204" pitchFamily="34" charset="0"/>
                        </a:rPr>
                        <a:t>No</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2638703200"/>
                  </a:ext>
                </a:extLst>
              </a:tr>
              <a:tr h="303165">
                <a:tc>
                  <a:txBody>
                    <a:bodyPr/>
                    <a:lstStyle/>
                    <a:p>
                      <a:pPr algn="ctr" fontAlgn="ctr"/>
                      <a:r>
                        <a:rPr lang="en-IN" sz="1200" b="1" i="0" u="none" strike="noStrike">
                          <a:solidFill>
                            <a:srgbClr val="000000"/>
                          </a:solidFill>
                          <a:effectLst/>
                          <a:latin typeface="Calibri" panose="020F0502020204030204" pitchFamily="34" charset="0"/>
                        </a:rPr>
                        <a:t>Conversational AI</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dirty="0">
                          <a:solidFill>
                            <a:srgbClr val="000000"/>
                          </a:solidFill>
                          <a:effectLst/>
                          <a:latin typeface="Calibri" panose="020F0502020204030204" pitchFamily="34" charset="0"/>
                        </a:rPr>
                        <a:t>Yes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ctr" fontAlgn="ctr"/>
                      <a:r>
                        <a:rPr lang="en-IN" sz="1200" b="0" i="0" u="none" strike="noStrike" dirty="0">
                          <a:solidFill>
                            <a:srgbClr val="000000"/>
                          </a:solidFill>
                          <a:effectLst/>
                          <a:latin typeface="Calibri" panose="020F0502020204030204" pitchFamily="34" charset="0"/>
                        </a:rPr>
                        <a:t>Yes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2868241360"/>
                  </a:ext>
                </a:extLst>
              </a:tr>
              <a:tr h="303165">
                <a:tc>
                  <a:txBody>
                    <a:bodyPr/>
                    <a:lstStyle/>
                    <a:p>
                      <a:pPr algn="ctr" fontAlgn="ctr"/>
                      <a:r>
                        <a:rPr lang="en-IN" sz="1200" b="1" i="0" u="none" strike="noStrike" dirty="0">
                          <a:solidFill>
                            <a:srgbClr val="000000"/>
                          </a:solidFill>
                          <a:effectLst/>
                          <a:latin typeface="Calibri" panose="020F0502020204030204" pitchFamily="34" charset="0"/>
                        </a:rPr>
                        <a:t>Automated reporting capabilities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dirty="0">
                          <a:solidFill>
                            <a:srgbClr val="000000"/>
                          </a:solidFill>
                          <a:effectLst/>
                          <a:latin typeface="Calibri" panose="020F0502020204030204" pitchFamily="34" charset="0"/>
                        </a:rPr>
                        <a:t>Yes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ctr" fontAlgn="ctr"/>
                      <a:r>
                        <a:rPr lang="en-IN" sz="1200" b="0" i="0" u="none" strike="noStrike" dirty="0">
                          <a:solidFill>
                            <a:srgbClr val="000000"/>
                          </a:solidFill>
                          <a:effectLst/>
                          <a:latin typeface="Calibri" panose="020F0502020204030204" pitchFamily="34" charset="0"/>
                        </a:rPr>
                        <a:t>No</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212583752"/>
                  </a:ext>
                </a:extLst>
              </a:tr>
              <a:tr h="606330">
                <a:tc>
                  <a:txBody>
                    <a:bodyPr/>
                    <a:lstStyle/>
                    <a:p>
                      <a:pPr algn="ctr" fontAlgn="ctr"/>
                      <a:r>
                        <a:rPr lang="en-US" sz="1200" b="1" i="0" u="none" strike="noStrike" dirty="0">
                          <a:solidFill>
                            <a:srgbClr val="000000"/>
                          </a:solidFill>
                          <a:effectLst/>
                          <a:latin typeface="Calibri" panose="020F0502020204030204" pitchFamily="34" charset="0"/>
                        </a:rPr>
                        <a:t>Data Privacy and Security Compliant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dirty="0">
                          <a:solidFill>
                            <a:srgbClr val="000000"/>
                          </a:solidFill>
                          <a:effectLst/>
                          <a:latin typeface="Calibri" panose="020F0502020204030204" pitchFamily="34" charset="0"/>
                        </a:rPr>
                        <a:t>Yes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ctr" fontAlgn="ctr"/>
                      <a:r>
                        <a:rPr lang="en-IN" sz="1200" b="0" i="0" u="none" strike="noStrike" dirty="0">
                          <a:solidFill>
                            <a:srgbClr val="000000"/>
                          </a:solidFill>
                          <a:effectLst/>
                          <a:latin typeface="Calibri" panose="020F0502020204030204" pitchFamily="34" charset="0"/>
                        </a:rPr>
                        <a:t>Shares data outside client environment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2789295499"/>
                  </a:ext>
                </a:extLst>
              </a:tr>
              <a:tr h="606330">
                <a:tc>
                  <a:txBody>
                    <a:bodyPr/>
                    <a:lstStyle/>
                    <a:p>
                      <a:pPr algn="ctr" fontAlgn="ctr"/>
                      <a:r>
                        <a:rPr lang="en-US" sz="1200" b="1" i="0" u="none" strike="noStrike">
                          <a:solidFill>
                            <a:srgbClr val="000000"/>
                          </a:solidFill>
                          <a:effectLst/>
                          <a:latin typeface="Calibri" panose="020F0502020204030204" pitchFamily="34" charset="0"/>
                        </a:rPr>
                        <a:t>Live API Endpoints to integrate with existing Client UI</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dirty="0">
                          <a:solidFill>
                            <a:srgbClr val="000000"/>
                          </a:solidFill>
                          <a:effectLst/>
                          <a:latin typeface="Calibri" panose="020F0502020204030204" pitchFamily="34" charset="0"/>
                        </a:rPr>
                        <a:t>Yes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ctr" fontAlgn="ctr"/>
                      <a:r>
                        <a:rPr lang="en-IN" sz="1200" b="0" i="0" u="none" strike="noStrike" dirty="0">
                          <a:solidFill>
                            <a:srgbClr val="000000"/>
                          </a:solidFill>
                          <a:effectLst/>
                          <a:latin typeface="Calibri" panose="020F0502020204030204" pitchFamily="34" charset="0"/>
                        </a:rPr>
                        <a:t>Yes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325472959"/>
                  </a:ext>
                </a:extLst>
              </a:tr>
              <a:tr h="303165">
                <a:tc>
                  <a:txBody>
                    <a:bodyPr/>
                    <a:lstStyle/>
                    <a:p>
                      <a:pPr algn="ctr" fontAlgn="ctr"/>
                      <a:r>
                        <a:rPr lang="en-IN" sz="1200" b="1" i="0" u="none" strike="noStrike">
                          <a:solidFill>
                            <a:srgbClr val="000000"/>
                          </a:solidFill>
                          <a:effectLst/>
                          <a:latin typeface="Calibri" panose="020F0502020204030204" pitchFamily="34" charset="0"/>
                        </a:rPr>
                        <a:t>Reduce Data Analyst dependencies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dirty="0">
                          <a:solidFill>
                            <a:srgbClr val="000000"/>
                          </a:solidFill>
                          <a:effectLst/>
                          <a:latin typeface="Calibri" panose="020F0502020204030204" pitchFamily="34" charset="0"/>
                        </a:rPr>
                        <a:t>Highly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ctr" fontAlgn="ctr"/>
                      <a:r>
                        <a:rPr lang="en-IN" sz="1200" b="0" i="0" u="none" strike="noStrike" dirty="0">
                          <a:solidFill>
                            <a:srgbClr val="000000"/>
                          </a:solidFill>
                          <a:effectLst/>
                          <a:latin typeface="Calibri" panose="020F0502020204030204" pitchFamily="34" charset="0"/>
                        </a:rPr>
                        <a:t>Low</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872639241"/>
                  </a:ext>
                </a:extLst>
              </a:tr>
              <a:tr h="303165">
                <a:tc>
                  <a:txBody>
                    <a:bodyPr/>
                    <a:lstStyle/>
                    <a:p>
                      <a:pPr algn="ctr" fontAlgn="ctr"/>
                      <a:r>
                        <a:rPr lang="en-IN" sz="1200" b="1" i="0" u="none" strike="noStrike">
                          <a:solidFill>
                            <a:srgbClr val="000000"/>
                          </a:solidFill>
                          <a:effectLst/>
                          <a:latin typeface="Calibri" panose="020F0502020204030204" pitchFamily="34" charset="0"/>
                        </a:rPr>
                        <a:t>Enterprise Cost (Annual)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dirty="0">
                          <a:solidFill>
                            <a:srgbClr val="000000"/>
                          </a:solidFill>
                          <a:effectLst/>
                          <a:latin typeface="Calibri" panose="020F0502020204030204" pitchFamily="34" charset="0"/>
                        </a:rPr>
                        <a:t>$36,000 per </a:t>
                      </a:r>
                      <a:r>
                        <a:rPr lang="en-IN" sz="1200" b="0" i="0" u="none" strike="noStrike" dirty="0" err="1">
                          <a:solidFill>
                            <a:srgbClr val="000000"/>
                          </a:solidFill>
                          <a:effectLst/>
                          <a:latin typeface="Calibri" panose="020F0502020204030204" pitchFamily="34" charset="0"/>
                        </a:rPr>
                        <a:t>user_id</a:t>
                      </a:r>
                      <a:endParaRPr lang="en-IN" sz="1200" b="0" i="0" u="none" strike="noStrike" dirty="0">
                        <a:solidFill>
                          <a:srgbClr val="000000"/>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ctr" fontAlgn="ctr"/>
                      <a:r>
                        <a:rPr lang="en-IN" sz="1200" b="0" i="0" u="none" strike="noStrike" dirty="0">
                          <a:solidFill>
                            <a:srgbClr val="000000"/>
                          </a:solidFill>
                          <a:effectLst/>
                          <a:latin typeface="Calibri" panose="020F0502020204030204" pitchFamily="34" charset="0"/>
                        </a:rPr>
                        <a:t>$276,000 per </a:t>
                      </a:r>
                      <a:r>
                        <a:rPr lang="en-IN" sz="1200" b="0" i="0" u="none" strike="noStrike" dirty="0" err="1">
                          <a:solidFill>
                            <a:srgbClr val="000000"/>
                          </a:solidFill>
                          <a:effectLst/>
                          <a:latin typeface="Calibri" panose="020F0502020204030204" pitchFamily="34" charset="0"/>
                        </a:rPr>
                        <a:t>user_id</a:t>
                      </a:r>
                      <a:endParaRPr lang="en-IN" sz="1200" b="0" i="0" u="none" strike="noStrike" dirty="0">
                        <a:solidFill>
                          <a:srgbClr val="000000"/>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4236555804"/>
                  </a:ext>
                </a:extLst>
              </a:tr>
              <a:tr h="303165">
                <a:tc>
                  <a:txBody>
                    <a:bodyPr/>
                    <a:lstStyle/>
                    <a:p>
                      <a:pPr algn="ctr" fontAlgn="ctr"/>
                      <a:r>
                        <a:rPr lang="en-IN" sz="1200" b="1" i="0" u="none" strike="noStrike">
                          <a:solidFill>
                            <a:srgbClr val="000000"/>
                          </a:solidFill>
                          <a:effectLst/>
                          <a:latin typeface="Calibri" panose="020F0502020204030204" pitchFamily="34" charset="0"/>
                        </a:rPr>
                        <a:t>No of Users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dirty="0">
                          <a:solidFill>
                            <a:srgbClr val="000000"/>
                          </a:solidFill>
                          <a:effectLst/>
                          <a:latin typeface="Calibri" panose="020F0502020204030204" pitchFamily="34" charset="0"/>
                        </a:rPr>
                        <a:t>Unlimited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ctr" fontAlgn="ctr"/>
                      <a:r>
                        <a:rPr lang="en-IN" sz="1200" b="0" i="0" u="none" strike="noStrike" dirty="0">
                          <a:solidFill>
                            <a:srgbClr val="000000"/>
                          </a:solidFill>
                          <a:effectLst/>
                          <a:latin typeface="Calibri" panose="020F0502020204030204" pitchFamily="34" charset="0"/>
                        </a:rPr>
                        <a:t>Unlimited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412872449"/>
                  </a:ext>
                </a:extLst>
              </a:tr>
              <a:tr h="303165">
                <a:tc>
                  <a:txBody>
                    <a:bodyPr/>
                    <a:lstStyle/>
                    <a:p>
                      <a:pPr algn="ctr" fontAlgn="ctr"/>
                      <a:r>
                        <a:rPr lang="en-IN" sz="1200" b="1" i="0" u="none" strike="noStrike">
                          <a:solidFill>
                            <a:srgbClr val="000000"/>
                          </a:solidFill>
                          <a:effectLst/>
                          <a:latin typeface="Calibri" panose="020F0502020204030204" pitchFamily="34" charset="0"/>
                        </a:rPr>
                        <a:t>Tokens limitation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dirty="0">
                          <a:solidFill>
                            <a:srgbClr val="000000"/>
                          </a:solidFill>
                          <a:effectLst/>
                          <a:latin typeface="Calibri" panose="020F0502020204030204" pitchFamily="34" charset="0"/>
                        </a:rPr>
                        <a:t>32,000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ctr" fontAlgn="ctr"/>
                      <a:r>
                        <a:rPr lang="en-IN" sz="1200" b="0" i="0" u="none" strike="noStrike" dirty="0">
                          <a:solidFill>
                            <a:srgbClr val="000000"/>
                          </a:solidFill>
                          <a:effectLst/>
                          <a:latin typeface="Calibri" panose="020F0502020204030204" pitchFamily="34" charset="0"/>
                        </a:rPr>
                        <a:t>32,000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681958714"/>
                  </a:ext>
                </a:extLst>
              </a:tr>
            </a:tbl>
          </a:graphicData>
        </a:graphic>
      </p:graphicFrame>
    </p:spTree>
    <p:extLst>
      <p:ext uri="{BB962C8B-B14F-4D97-AF65-F5344CB8AC3E}">
        <p14:creationId xmlns:p14="http://schemas.microsoft.com/office/powerpoint/2010/main" val="10300566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740</TotalTime>
  <Words>2204</Words>
  <Application>Microsoft Office PowerPoint</Application>
  <PresentationFormat>Widescreen</PresentationFormat>
  <Paragraphs>279</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Arial Black</vt:lpstr>
      <vt:lpstr>Calibri</vt:lpstr>
      <vt:lpstr>Calibri Light</vt:lpstr>
      <vt:lpstr>Office Theme</vt:lpstr>
      <vt:lpstr>Datacore Consultants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Datacore Consultants</dc:title>
  <dc:creator>Pritesh Jha</dc:creator>
  <cp:lastModifiedBy>Pritesh Jha</cp:lastModifiedBy>
  <cp:revision>39</cp:revision>
  <dcterms:created xsi:type="dcterms:W3CDTF">2024-02-25T13:49:09Z</dcterms:created>
  <dcterms:modified xsi:type="dcterms:W3CDTF">2024-07-14T16:49:23Z</dcterms:modified>
</cp:coreProperties>
</file>